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sldIdLst>
    <p:sldId id="440" r:id="rId2"/>
    <p:sldId id="500" r:id="rId3"/>
    <p:sldId id="501" r:id="rId4"/>
    <p:sldId id="502" r:id="rId5"/>
    <p:sldId id="503" r:id="rId6"/>
    <p:sldId id="504" r:id="rId7"/>
    <p:sldId id="505" r:id="rId8"/>
    <p:sldId id="506" r:id="rId9"/>
    <p:sldId id="507" r:id="rId10"/>
    <p:sldId id="508" r:id="rId11"/>
    <p:sldId id="466" r:id="rId12"/>
    <p:sldId id="467" r:id="rId13"/>
    <p:sldId id="468" r:id="rId14"/>
    <p:sldId id="469" r:id="rId15"/>
    <p:sldId id="470" r:id="rId16"/>
    <p:sldId id="471" r:id="rId17"/>
    <p:sldId id="473" r:id="rId18"/>
    <p:sldId id="474" r:id="rId19"/>
    <p:sldId id="475" r:id="rId20"/>
    <p:sldId id="476" r:id="rId21"/>
    <p:sldId id="477" r:id="rId22"/>
    <p:sldId id="479" r:id="rId23"/>
    <p:sldId id="481" r:id="rId24"/>
    <p:sldId id="482" r:id="rId25"/>
    <p:sldId id="484" r:id="rId26"/>
    <p:sldId id="486" r:id="rId27"/>
    <p:sldId id="488" r:id="rId28"/>
    <p:sldId id="490" r:id="rId29"/>
    <p:sldId id="491" r:id="rId30"/>
    <p:sldId id="493" r:id="rId31"/>
    <p:sldId id="494" r:id="rId32"/>
    <p:sldId id="492" r:id="rId33"/>
    <p:sldId id="444" r:id="rId34"/>
    <p:sldId id="445" r:id="rId35"/>
    <p:sldId id="446" r:id="rId36"/>
  </p:sldIdLst>
  <p:sldSz cx="9144000" cy="6858000" type="screen4x3"/>
  <p:notesSz cx="6858000" cy="9144000"/>
  <p:defaultTextStyle>
    <a:defPPr>
      <a:defRPr lang="en-GB"/>
    </a:defPPr>
    <a:lvl1pPr algn="l" rtl="0" fontAlgn="base">
      <a:spcBef>
        <a:spcPct val="0"/>
      </a:spcBef>
      <a:spcAft>
        <a:spcPct val="0"/>
      </a:spcAft>
      <a:defRPr sz="150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1500"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1500"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1500"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1500" kern="1200">
        <a:solidFill>
          <a:schemeClr val="tx1"/>
        </a:solidFill>
        <a:latin typeface="Verdana" pitchFamily="34" charset="0"/>
        <a:ea typeface="+mn-ea"/>
        <a:cs typeface="Times New Roman" pitchFamily="18" charset="0"/>
      </a:defRPr>
    </a:lvl5pPr>
    <a:lvl6pPr marL="2286000" algn="l" defTabSz="914400" rtl="0" eaLnBrk="1" latinLnBrk="0" hangingPunct="1">
      <a:defRPr sz="1500" kern="1200">
        <a:solidFill>
          <a:schemeClr val="tx1"/>
        </a:solidFill>
        <a:latin typeface="Verdana" pitchFamily="34" charset="0"/>
        <a:ea typeface="+mn-ea"/>
        <a:cs typeface="Times New Roman" pitchFamily="18" charset="0"/>
      </a:defRPr>
    </a:lvl6pPr>
    <a:lvl7pPr marL="2743200" algn="l" defTabSz="914400" rtl="0" eaLnBrk="1" latinLnBrk="0" hangingPunct="1">
      <a:defRPr sz="1500" kern="1200">
        <a:solidFill>
          <a:schemeClr val="tx1"/>
        </a:solidFill>
        <a:latin typeface="Verdana" pitchFamily="34" charset="0"/>
        <a:ea typeface="+mn-ea"/>
        <a:cs typeface="Times New Roman" pitchFamily="18" charset="0"/>
      </a:defRPr>
    </a:lvl7pPr>
    <a:lvl8pPr marL="3200400" algn="l" defTabSz="914400" rtl="0" eaLnBrk="1" latinLnBrk="0" hangingPunct="1">
      <a:defRPr sz="1500" kern="1200">
        <a:solidFill>
          <a:schemeClr val="tx1"/>
        </a:solidFill>
        <a:latin typeface="Verdana" pitchFamily="34" charset="0"/>
        <a:ea typeface="+mn-ea"/>
        <a:cs typeface="Times New Roman" pitchFamily="18" charset="0"/>
      </a:defRPr>
    </a:lvl8pPr>
    <a:lvl9pPr marL="3657600" algn="l" defTabSz="914400" rtl="0" eaLnBrk="1" latinLnBrk="0" hangingPunct="1">
      <a:defRPr sz="1500"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780621"/>
    <a:srgbClr val="FFFF99"/>
    <a:srgbClr val="00FF00"/>
    <a:srgbClr val="F86E8F"/>
    <a:srgbClr val="5F5F5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6" autoAdjust="0"/>
    <p:restoredTop sz="94585" autoAdjust="0"/>
  </p:normalViewPr>
  <p:slideViewPr>
    <p:cSldViewPr snapToGrid="0">
      <p:cViewPr varScale="1">
        <p:scale>
          <a:sx n="106" d="100"/>
          <a:sy n="106" d="100"/>
        </p:scale>
        <p:origin x="-1680" y="-90"/>
      </p:cViewPr>
      <p:guideLst>
        <p:guide orient="horz" pos="2160"/>
        <p:guide pos="3264"/>
      </p:guideLst>
    </p:cSldViewPr>
  </p:slideViewPr>
  <p:outlineViewPr>
    <p:cViewPr>
      <p:scale>
        <a:sx n="33" d="100"/>
        <a:sy n="33" d="100"/>
      </p:scale>
      <p:origin x="48" y="28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489B310C-4B30-4CFE-B287-6B98379017EF}">
      <dgm:prSet phldrT="[Text]" custT="1"/>
      <dgm:spPr/>
      <dgm:t>
        <a:bodyPr/>
        <a:lstStyle/>
        <a:p>
          <a:pPr algn="r"/>
          <a:r>
            <a:rPr lang="en-US" sz="4400" dirty="0" smtClean="0"/>
            <a:t>Non-peer review</a:t>
          </a:r>
          <a:endParaRPr lang="bg-BG" sz="4400"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B71ED738-44D6-465A-A516-0BD04F1E08BC}">
      <dgm:prSet phldrT="[Text]"/>
      <dgm:spPr/>
      <dgm:t>
        <a:bodyPr/>
        <a:lstStyle/>
        <a:p>
          <a:pPr algn="r"/>
          <a:endParaRPr lang="bg-BG" dirty="0"/>
        </a:p>
      </dgm:t>
    </dgm:pt>
    <dgm:pt modelId="{3F7713AA-B225-4DF7-98DF-23BF11EBD99D}" type="parTrans" cxnId="{9AAA76E1-E880-4562-A89D-71199B97EE18}">
      <dgm:prSet/>
      <dgm:spPr/>
      <dgm:t>
        <a:bodyPr/>
        <a:lstStyle/>
        <a:p>
          <a:endParaRPr lang="bg-BG"/>
        </a:p>
      </dgm:t>
    </dgm:pt>
    <dgm:pt modelId="{C7E72770-2917-4413-B4F0-7189DBBF8E4B}" type="sibTrans" cxnId="{9AAA76E1-E880-4562-A89D-71199B97EE18}">
      <dgm:prSet/>
      <dgm:spPr/>
      <dgm:t>
        <a:bodyPr/>
        <a:lstStyle/>
        <a:p>
          <a:endParaRPr lang="bg-BG"/>
        </a:p>
      </dgm:t>
    </dgm:pt>
    <dgm:pt modelId="{FB7C4116-3A28-4BA4-88CD-95F6DC0B4F26}">
      <dgm:prSet phldrT="[Text]"/>
      <dgm:spPr/>
      <dgm:t>
        <a:bodyPr/>
        <a:lstStyle/>
        <a:p>
          <a:pPr algn="r"/>
          <a:endParaRPr lang="bg-BG" dirty="0"/>
        </a:p>
      </dgm:t>
    </dgm:pt>
    <dgm:pt modelId="{67CB6B31-E7C4-4B21-B638-7199694F1014}" type="parTrans" cxnId="{5B4266F3-EB1B-4565-9640-8C624A41ED15}">
      <dgm:prSet/>
      <dgm:spPr/>
      <dgm:t>
        <a:bodyPr/>
        <a:lstStyle/>
        <a:p>
          <a:endParaRPr lang="bg-BG"/>
        </a:p>
      </dgm:t>
    </dgm:pt>
    <dgm:pt modelId="{249C7F2A-F0DE-442B-81EC-C69E0EF85AC6}" type="sibTrans" cxnId="{5B4266F3-EB1B-4565-9640-8C624A41ED15}">
      <dgm:prSet/>
      <dgm:spPr/>
      <dgm:t>
        <a:bodyPr/>
        <a:lstStyle/>
        <a:p>
          <a:endParaRPr lang="bg-BG"/>
        </a:p>
      </dgm:t>
    </dgm:pt>
    <dgm:pt modelId="{15796837-75D2-4A5F-9189-FDA468CDEFC1}">
      <dgm:prSet phldrT="[Text]"/>
      <dgm:spPr/>
      <dgm:t>
        <a:bodyPr/>
        <a:lstStyle/>
        <a:p>
          <a:pPr algn="r"/>
          <a:endParaRPr lang="bg-BG" dirty="0"/>
        </a:p>
      </dgm:t>
    </dgm:pt>
    <dgm:pt modelId="{A523108D-C7A5-4A5A-BBF3-EBC265178DF2}" type="parTrans" cxnId="{E36D9697-64A5-40EA-BCC4-81836E07A055}">
      <dgm:prSet/>
      <dgm:spPr/>
      <dgm:t>
        <a:bodyPr/>
        <a:lstStyle/>
        <a:p>
          <a:endParaRPr lang="bg-BG"/>
        </a:p>
      </dgm:t>
    </dgm:pt>
    <dgm:pt modelId="{6C65B3D1-97A1-451E-872E-D78739FC69DC}" type="sibTrans" cxnId="{E36D9697-64A5-40EA-BCC4-81836E07A055}">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EDC1B0C3-E6B0-474F-B908-5835507542B0}" type="pres">
      <dgm:prSet presAssocID="{15796837-75D2-4A5F-9189-FDA468CDEFC1}" presName="circle1" presStyleLbl="node1" presStyleIdx="0" presStyleCnt="4"/>
      <dgm:spPr/>
    </dgm:pt>
    <dgm:pt modelId="{8F32C267-E64B-4251-BDCB-FECE6A33D5B6}" type="pres">
      <dgm:prSet presAssocID="{15796837-75D2-4A5F-9189-FDA468CDEFC1}" presName="space" presStyleCnt="0"/>
      <dgm:spPr/>
    </dgm:pt>
    <dgm:pt modelId="{1E1F04E0-1598-440B-A4DD-F260904014C1}" type="pres">
      <dgm:prSet presAssocID="{15796837-75D2-4A5F-9189-FDA468CDEFC1}" presName="rect1" presStyleLbl="alignAcc1" presStyleIdx="0" presStyleCnt="4"/>
      <dgm:spPr/>
      <dgm:t>
        <a:bodyPr/>
        <a:lstStyle/>
        <a:p>
          <a:endParaRPr lang="bg-BG"/>
        </a:p>
      </dgm:t>
    </dgm:pt>
    <dgm:pt modelId="{00C832A8-DBCB-4E5B-84CA-D7A1456B5D38}" type="pres">
      <dgm:prSet presAssocID="{FB7C4116-3A28-4BA4-88CD-95F6DC0B4F26}" presName="vertSpace2" presStyleLbl="node1" presStyleIdx="0" presStyleCnt="4"/>
      <dgm:spPr/>
    </dgm:pt>
    <dgm:pt modelId="{9599894A-F195-44AC-A2A1-30313FD6DB53}" type="pres">
      <dgm:prSet presAssocID="{FB7C4116-3A28-4BA4-88CD-95F6DC0B4F26}" presName="circle2" presStyleLbl="node1" presStyleIdx="1" presStyleCnt="4"/>
      <dgm:spPr/>
    </dgm:pt>
    <dgm:pt modelId="{410B1AF9-852B-4195-AE51-B8A5B88E8067}" type="pres">
      <dgm:prSet presAssocID="{FB7C4116-3A28-4BA4-88CD-95F6DC0B4F26}" presName="rect2" presStyleLbl="alignAcc1" presStyleIdx="1" presStyleCnt="4"/>
      <dgm:spPr/>
      <dgm:t>
        <a:bodyPr/>
        <a:lstStyle/>
        <a:p>
          <a:endParaRPr lang="bg-BG"/>
        </a:p>
      </dgm:t>
    </dgm:pt>
    <dgm:pt modelId="{DA30826D-8ED1-439E-AEAB-939F8D70CEB0}" type="pres">
      <dgm:prSet presAssocID="{B71ED738-44D6-465A-A516-0BD04F1E08BC}" presName="vertSpace3" presStyleLbl="node1" presStyleIdx="1" presStyleCnt="4"/>
      <dgm:spPr/>
    </dgm:pt>
    <dgm:pt modelId="{2CAE6961-FA86-4043-91A1-42E292B666F2}" type="pres">
      <dgm:prSet presAssocID="{B71ED738-44D6-465A-A516-0BD04F1E08BC}" presName="circle3" presStyleLbl="node1" presStyleIdx="2" presStyleCnt="4"/>
      <dgm:spPr/>
    </dgm:pt>
    <dgm:pt modelId="{E681D1FD-50C7-40C0-AB39-48BC19C944AA}" type="pres">
      <dgm:prSet presAssocID="{B71ED738-44D6-465A-A516-0BD04F1E08BC}"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C3AE5D64-DB0D-4FDA-8640-9311A08FABC2}" type="pres">
      <dgm:prSet presAssocID="{15796837-75D2-4A5F-9189-FDA468CDEFC1}" presName="rect1ParTxNoCh" presStyleLbl="alignAcc1" presStyleIdx="3" presStyleCnt="4">
        <dgm:presLayoutVars>
          <dgm:chMax val="1"/>
          <dgm:bulletEnabled val="1"/>
        </dgm:presLayoutVars>
      </dgm:prSet>
      <dgm:spPr/>
      <dgm:t>
        <a:bodyPr/>
        <a:lstStyle/>
        <a:p>
          <a:endParaRPr lang="bg-BG"/>
        </a:p>
      </dgm:t>
    </dgm:pt>
    <dgm:pt modelId="{042D5F73-3AE4-41D8-9AE7-A467BEB0EDB8}" type="pres">
      <dgm:prSet presAssocID="{FB7C4116-3A28-4BA4-88CD-95F6DC0B4F26}" presName="rect2ParTxNoCh" presStyleLbl="alignAcc1" presStyleIdx="3" presStyleCnt="4">
        <dgm:presLayoutVars>
          <dgm:chMax val="1"/>
          <dgm:bulletEnabled val="1"/>
        </dgm:presLayoutVars>
      </dgm:prSet>
      <dgm:spPr/>
      <dgm:t>
        <a:bodyPr/>
        <a:lstStyle/>
        <a:p>
          <a:endParaRPr lang="bg-BG"/>
        </a:p>
      </dgm:t>
    </dgm:pt>
    <dgm:pt modelId="{FDF3C4A2-71E6-407F-B715-CA31ED6C16B7}" type="pres">
      <dgm:prSet presAssocID="{B71ED738-44D6-465A-A516-0BD04F1E08BC}"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9AAA76E1-E880-4562-A89D-71199B97EE18}" srcId="{B20A0E9B-0FD6-4E9A-8EAB-DCAF702519A0}" destId="{B71ED738-44D6-465A-A516-0BD04F1E08BC}" srcOrd="2" destOrd="0" parTransId="{3F7713AA-B225-4DF7-98DF-23BF11EBD99D}" sibTransId="{C7E72770-2917-4413-B4F0-7189DBBF8E4B}"/>
    <dgm:cxn modelId="{7D8F3EB1-D06C-4AA1-A2C0-0F2F05B58B19}" srcId="{B20A0E9B-0FD6-4E9A-8EAB-DCAF702519A0}" destId="{489B310C-4B30-4CFE-B287-6B98379017EF}" srcOrd="3" destOrd="0" parTransId="{F1A8671E-90FB-4743-B986-07EBB12D382C}" sibTransId="{BC04A9EE-39D7-4368-A934-ABC755EBFD1F}"/>
    <dgm:cxn modelId="{BF0B0045-DCFF-4FB5-AF89-4C85F74918A3}" type="presOf" srcId="{489B310C-4B30-4CFE-B287-6B98379017EF}" destId="{903869B0-28D7-4690-BD0F-B7C56A557A70}" srcOrd="1" destOrd="0" presId="urn:microsoft.com/office/officeart/2005/8/layout/target3"/>
    <dgm:cxn modelId="{DB75A792-D858-4E99-90BD-604526994273}" type="presOf" srcId="{15796837-75D2-4A5F-9189-FDA468CDEFC1}" destId="{1E1F04E0-1598-440B-A4DD-F260904014C1}" srcOrd="0" destOrd="0" presId="urn:microsoft.com/office/officeart/2005/8/layout/target3"/>
    <dgm:cxn modelId="{B03538BA-7798-462A-B588-FB254F6EA2EF}" type="presOf" srcId="{15796837-75D2-4A5F-9189-FDA468CDEFC1}" destId="{C3AE5D64-DB0D-4FDA-8640-9311A08FABC2}" srcOrd="1" destOrd="0" presId="urn:microsoft.com/office/officeart/2005/8/layout/target3"/>
    <dgm:cxn modelId="{CD511072-8C1F-4CFC-81A4-9DDAEE412027}" type="presOf" srcId="{FB7C4116-3A28-4BA4-88CD-95F6DC0B4F26}" destId="{410B1AF9-852B-4195-AE51-B8A5B88E8067}" srcOrd="0" destOrd="0" presId="urn:microsoft.com/office/officeart/2005/8/layout/target3"/>
    <dgm:cxn modelId="{5B4266F3-EB1B-4565-9640-8C624A41ED15}" srcId="{B20A0E9B-0FD6-4E9A-8EAB-DCAF702519A0}" destId="{FB7C4116-3A28-4BA4-88CD-95F6DC0B4F26}" srcOrd="1" destOrd="0" parTransId="{67CB6B31-E7C4-4B21-B638-7199694F1014}" sibTransId="{249C7F2A-F0DE-442B-81EC-C69E0EF85AC6}"/>
    <dgm:cxn modelId="{D66A8B0F-FBB9-4FE2-B61D-802B917D8FE9}" type="presOf" srcId="{489B310C-4B30-4CFE-B287-6B98379017EF}" destId="{5726F8C2-8BAE-44BB-8E19-8222DABE99AD}" srcOrd="0" destOrd="0" presId="urn:microsoft.com/office/officeart/2005/8/layout/target3"/>
    <dgm:cxn modelId="{B28C2FA6-2D74-40FF-B8BD-C443068AF6CE}" type="presOf" srcId="{FB7C4116-3A28-4BA4-88CD-95F6DC0B4F26}" destId="{042D5F73-3AE4-41D8-9AE7-A467BEB0EDB8}" srcOrd="1" destOrd="0" presId="urn:microsoft.com/office/officeart/2005/8/layout/target3"/>
    <dgm:cxn modelId="{E938B481-A7E0-4B0A-947B-F0720963A294}" type="presOf" srcId="{B71ED738-44D6-465A-A516-0BD04F1E08BC}" destId="{E681D1FD-50C7-40C0-AB39-48BC19C944AA}" srcOrd="0" destOrd="0" presId="urn:microsoft.com/office/officeart/2005/8/layout/target3"/>
    <dgm:cxn modelId="{E36D9697-64A5-40EA-BCC4-81836E07A055}" srcId="{B20A0E9B-0FD6-4E9A-8EAB-DCAF702519A0}" destId="{15796837-75D2-4A5F-9189-FDA468CDEFC1}" srcOrd="0" destOrd="0" parTransId="{A523108D-C7A5-4A5A-BBF3-EBC265178DF2}" sibTransId="{6C65B3D1-97A1-451E-872E-D78739FC69DC}"/>
    <dgm:cxn modelId="{21BC5F0E-98EE-4D98-89E1-D244D993A727}" type="presOf" srcId="{B71ED738-44D6-465A-A516-0BD04F1E08BC}" destId="{FDF3C4A2-71E6-407F-B715-CA31ED6C16B7}" srcOrd="1" destOrd="0" presId="urn:microsoft.com/office/officeart/2005/8/layout/target3"/>
    <dgm:cxn modelId="{1656447C-6AE8-40C0-920B-44BE6E854A16}" type="presOf" srcId="{B20A0E9B-0FD6-4E9A-8EAB-DCAF702519A0}" destId="{9051BBC2-923B-4F78-9BAB-F75D46E23A72}" srcOrd="0" destOrd="0" presId="urn:microsoft.com/office/officeart/2005/8/layout/target3"/>
    <dgm:cxn modelId="{9C8B7B8A-9F3E-4DF9-8244-211224FD2D17}" type="presParOf" srcId="{9051BBC2-923B-4F78-9BAB-F75D46E23A72}" destId="{EDC1B0C3-E6B0-474F-B908-5835507542B0}" srcOrd="0" destOrd="0" presId="urn:microsoft.com/office/officeart/2005/8/layout/target3"/>
    <dgm:cxn modelId="{8429E7E3-F8A9-48B4-8BE2-09F1768838E5}" type="presParOf" srcId="{9051BBC2-923B-4F78-9BAB-F75D46E23A72}" destId="{8F32C267-E64B-4251-BDCB-FECE6A33D5B6}" srcOrd="1" destOrd="0" presId="urn:microsoft.com/office/officeart/2005/8/layout/target3"/>
    <dgm:cxn modelId="{CBBE17D3-9DA1-47C8-AC20-5CC854C8676D}" type="presParOf" srcId="{9051BBC2-923B-4F78-9BAB-F75D46E23A72}" destId="{1E1F04E0-1598-440B-A4DD-F260904014C1}" srcOrd="2" destOrd="0" presId="urn:microsoft.com/office/officeart/2005/8/layout/target3"/>
    <dgm:cxn modelId="{4CC88808-3FB2-497B-87F5-42E299A24188}" type="presParOf" srcId="{9051BBC2-923B-4F78-9BAB-F75D46E23A72}" destId="{00C832A8-DBCB-4E5B-84CA-D7A1456B5D38}" srcOrd="3" destOrd="0" presId="urn:microsoft.com/office/officeart/2005/8/layout/target3"/>
    <dgm:cxn modelId="{F824BBA6-A35E-4E75-AEBF-E29060263F26}" type="presParOf" srcId="{9051BBC2-923B-4F78-9BAB-F75D46E23A72}" destId="{9599894A-F195-44AC-A2A1-30313FD6DB53}" srcOrd="4" destOrd="0" presId="urn:microsoft.com/office/officeart/2005/8/layout/target3"/>
    <dgm:cxn modelId="{B0658D43-7B8C-45B4-B756-36BC47292972}" type="presParOf" srcId="{9051BBC2-923B-4F78-9BAB-F75D46E23A72}" destId="{410B1AF9-852B-4195-AE51-B8A5B88E8067}" srcOrd="5" destOrd="0" presId="urn:microsoft.com/office/officeart/2005/8/layout/target3"/>
    <dgm:cxn modelId="{A41F060D-65CA-4738-9EA2-FF564F4B2750}" type="presParOf" srcId="{9051BBC2-923B-4F78-9BAB-F75D46E23A72}" destId="{DA30826D-8ED1-439E-AEAB-939F8D70CEB0}" srcOrd="6" destOrd="0" presId="urn:microsoft.com/office/officeart/2005/8/layout/target3"/>
    <dgm:cxn modelId="{F7D08FA5-BD5B-4B40-904A-7EF5F8E7DF21}" type="presParOf" srcId="{9051BBC2-923B-4F78-9BAB-F75D46E23A72}" destId="{2CAE6961-FA86-4043-91A1-42E292B666F2}" srcOrd="7" destOrd="0" presId="urn:microsoft.com/office/officeart/2005/8/layout/target3"/>
    <dgm:cxn modelId="{B8DB57C8-E436-4B63-81D5-948046ED4AF7}" type="presParOf" srcId="{9051BBC2-923B-4F78-9BAB-F75D46E23A72}" destId="{E681D1FD-50C7-40C0-AB39-48BC19C944AA}" srcOrd="8" destOrd="0" presId="urn:microsoft.com/office/officeart/2005/8/layout/target3"/>
    <dgm:cxn modelId="{E902189D-E6EE-4197-A090-D89F1FCEB05F}" type="presParOf" srcId="{9051BBC2-923B-4F78-9BAB-F75D46E23A72}" destId="{5EEA7051-79FC-4E7B-A7A8-00D45239E9BC}" srcOrd="9" destOrd="0" presId="urn:microsoft.com/office/officeart/2005/8/layout/target3"/>
    <dgm:cxn modelId="{9B5EB7D8-F4E6-4289-B443-5260D65042C1}" type="presParOf" srcId="{9051BBC2-923B-4F78-9BAB-F75D46E23A72}" destId="{94CADE9C-01DE-4290-A68B-14B349B02DD2}" srcOrd="10" destOrd="0" presId="urn:microsoft.com/office/officeart/2005/8/layout/target3"/>
    <dgm:cxn modelId="{4EAA7C23-43D8-46CF-B786-EC8E8FD5E826}" type="presParOf" srcId="{9051BBC2-923B-4F78-9BAB-F75D46E23A72}" destId="{5726F8C2-8BAE-44BB-8E19-8222DABE99AD}" srcOrd="11" destOrd="0" presId="urn:microsoft.com/office/officeart/2005/8/layout/target3"/>
    <dgm:cxn modelId="{A9BF8B52-2230-49F5-8279-94DC268BED0F}" type="presParOf" srcId="{9051BBC2-923B-4F78-9BAB-F75D46E23A72}" destId="{C3AE5D64-DB0D-4FDA-8640-9311A08FABC2}" srcOrd="12" destOrd="0" presId="urn:microsoft.com/office/officeart/2005/8/layout/target3"/>
    <dgm:cxn modelId="{D7F88377-F2B1-4638-85CC-38A2E7984A77}" type="presParOf" srcId="{9051BBC2-923B-4F78-9BAB-F75D46E23A72}" destId="{042D5F73-3AE4-41D8-9AE7-A467BEB0EDB8}" srcOrd="13" destOrd="0" presId="urn:microsoft.com/office/officeart/2005/8/layout/target3"/>
    <dgm:cxn modelId="{E0578AB7-B7A4-42AC-A3CD-4299B72000A3}" type="presParOf" srcId="{9051BBC2-923B-4F78-9BAB-F75D46E23A72}" destId="{FDF3C4A2-71E6-407F-B715-CA31ED6C16B7}" srcOrd="14" destOrd="0" presId="urn:microsoft.com/office/officeart/2005/8/layout/target3"/>
    <dgm:cxn modelId="{4390DCAE-C84A-4A98-9D08-0DD58AFA12E1}" type="presParOf" srcId="{9051BBC2-923B-4F78-9BAB-F75D46E23A72}" destId="{903869B0-28D7-4690-BD0F-B7C56A557A7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custT="1"/>
      <dgm:spPr/>
      <dgm:t>
        <a:bodyPr/>
        <a:lstStyle/>
        <a:p>
          <a:pPr algn="r"/>
          <a:r>
            <a:rPr lang="en-US" sz="4400" dirty="0" smtClean="0"/>
            <a:t>Non-peer review</a:t>
          </a:r>
          <a:endParaRPr lang="bg-BG" sz="4400"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custT="1"/>
      <dgm:spPr/>
      <dgm:t>
        <a:bodyPr/>
        <a:lstStyle/>
        <a:p>
          <a:pPr algn="r"/>
          <a:r>
            <a:rPr lang="en-US" sz="4400" dirty="0" smtClean="0"/>
            <a:t>Closed peer-review</a:t>
          </a:r>
          <a:endParaRPr lang="bg-BG" sz="4900"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92934710-C1E7-41CC-978D-43F3A6E2726A}" type="presOf" srcId="{73F16945-60DB-45D6-9629-04803C0800B0}" destId="{2D9BB4F0-1011-4DFF-8F70-DD9E99639627}"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62035AC5-B030-462A-A8E5-C03609B6BDA7}" type="presOf" srcId="{489B310C-4B30-4CFE-B287-6B98379017EF}" destId="{5726F8C2-8BAE-44BB-8E19-8222DABE99AD}" srcOrd="0" destOrd="0" presId="urn:microsoft.com/office/officeart/2005/8/layout/target3"/>
    <dgm:cxn modelId="{86D48353-1A5B-4F85-9815-CF677E6576E4}" type="presOf" srcId="{73F16945-60DB-45D6-9629-04803C0800B0}" destId="{145EFC0C-A00E-4260-B3DB-8AFD7EEA667B}" srcOrd="0" destOrd="0" presId="urn:microsoft.com/office/officeart/2005/8/layout/target3"/>
    <dgm:cxn modelId="{9F1730B9-6769-489A-AACE-781B14F40378}" type="presOf" srcId="{B20A0E9B-0FD6-4E9A-8EAB-DCAF702519A0}" destId="{9051BBC2-923B-4F78-9BAB-F75D46E23A72}" srcOrd="0" destOrd="0" presId="urn:microsoft.com/office/officeart/2005/8/layout/target3"/>
    <dgm:cxn modelId="{50976B49-BF0A-4EE6-BD7F-0E759E854E67}" srcId="{B20A0E9B-0FD6-4E9A-8EAB-DCAF702519A0}" destId="{73F16945-60DB-45D6-9629-04803C0800B0}" srcOrd="2" destOrd="0" parTransId="{BEC36A16-052B-4DC9-B86D-A81ECF1FFC55}" sibTransId="{7F5CE8F3-9340-4DB9-9B5A-1007C0F74A36}"/>
    <dgm:cxn modelId="{0C427ECF-941E-4107-A5B1-136315D490AF}" type="presOf" srcId="{B026C8B0-1B7A-423B-A9B1-3C5576AFCA40}" destId="{A2058C0E-ACAC-4AD8-950B-807FA466D4AF}" srcOrd="0" destOrd="0" presId="urn:microsoft.com/office/officeart/2005/8/layout/target3"/>
    <dgm:cxn modelId="{CD5D0913-DDA1-4D15-8F1A-E6666A788635}" type="presOf" srcId="{B026C8B0-1B7A-423B-A9B1-3C5576AFCA40}" destId="{7B23BFDA-FB56-409E-BF3D-BE019FEE212C}" srcOrd="1" destOrd="0" presId="urn:microsoft.com/office/officeart/2005/8/layout/target3"/>
    <dgm:cxn modelId="{FD3DFB72-06B6-4CE3-90EA-4EA7A7A3F931}" type="presOf" srcId="{489B310C-4B30-4CFE-B287-6B98379017EF}" destId="{903869B0-28D7-4690-BD0F-B7C56A557A70}" srcOrd="1" destOrd="0" presId="urn:microsoft.com/office/officeart/2005/8/layout/target3"/>
    <dgm:cxn modelId="{D9D04149-839C-46B4-BDDA-886075F752B1}" type="presOf" srcId="{D7A956D7-1427-4DF4-BEBD-C980D3E178ED}" destId="{1C260AD4-7E36-4644-B3C4-A3BFB0EAA796}"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901C7924-57C9-4B8C-B256-BD43662D56A9}" type="presOf" srcId="{D7A956D7-1427-4DF4-BEBD-C980D3E178ED}" destId="{067ED5CA-3D94-457C-84DB-ACE2BB27CE9A}" srcOrd="1" destOrd="0" presId="urn:microsoft.com/office/officeart/2005/8/layout/target3"/>
    <dgm:cxn modelId="{9D5DF159-A088-4D2B-B7BE-29049FF626F8}" type="presParOf" srcId="{9051BBC2-923B-4F78-9BAB-F75D46E23A72}" destId="{CF8D22D5-4427-4C0A-B241-1423F63DBA82}" srcOrd="0" destOrd="0" presId="urn:microsoft.com/office/officeart/2005/8/layout/target3"/>
    <dgm:cxn modelId="{F6446F9A-51C9-45CC-8D51-969FCCFDA10D}" type="presParOf" srcId="{9051BBC2-923B-4F78-9BAB-F75D46E23A72}" destId="{ABEA71FC-B9AB-4335-A13E-2C6891217690}" srcOrd="1" destOrd="0" presId="urn:microsoft.com/office/officeart/2005/8/layout/target3"/>
    <dgm:cxn modelId="{3C045AB5-084D-474F-94D5-E9279FCA6CF0}" type="presParOf" srcId="{9051BBC2-923B-4F78-9BAB-F75D46E23A72}" destId="{A2058C0E-ACAC-4AD8-950B-807FA466D4AF}" srcOrd="2" destOrd="0" presId="urn:microsoft.com/office/officeart/2005/8/layout/target3"/>
    <dgm:cxn modelId="{DC452ACB-F01D-4965-BA82-FBBB55BF762F}" type="presParOf" srcId="{9051BBC2-923B-4F78-9BAB-F75D46E23A72}" destId="{6131B749-1AA2-4CB1-9B22-239C37ADC6DD}" srcOrd="3" destOrd="0" presId="urn:microsoft.com/office/officeart/2005/8/layout/target3"/>
    <dgm:cxn modelId="{0803ADE9-2589-4DC0-ADC6-26BAA27A748E}" type="presParOf" srcId="{9051BBC2-923B-4F78-9BAB-F75D46E23A72}" destId="{6E7A25BD-059F-4926-94DC-D220C190BD07}" srcOrd="4" destOrd="0" presId="urn:microsoft.com/office/officeart/2005/8/layout/target3"/>
    <dgm:cxn modelId="{68E7E06D-515A-48A9-957D-74B3D56F7AA5}" type="presParOf" srcId="{9051BBC2-923B-4F78-9BAB-F75D46E23A72}" destId="{1C260AD4-7E36-4644-B3C4-A3BFB0EAA796}" srcOrd="5" destOrd="0" presId="urn:microsoft.com/office/officeart/2005/8/layout/target3"/>
    <dgm:cxn modelId="{AB641DE4-E3C8-4B79-8512-06C13FC0F851}" type="presParOf" srcId="{9051BBC2-923B-4F78-9BAB-F75D46E23A72}" destId="{B57EAEA4-015C-4C8E-A520-D02F74E08C11}" srcOrd="6" destOrd="0" presId="urn:microsoft.com/office/officeart/2005/8/layout/target3"/>
    <dgm:cxn modelId="{618AC166-8129-471F-8F1B-E05238A95D98}" type="presParOf" srcId="{9051BBC2-923B-4F78-9BAB-F75D46E23A72}" destId="{DC282FC4-F0B8-49B2-85C7-89EC92B06625}" srcOrd="7" destOrd="0" presId="urn:microsoft.com/office/officeart/2005/8/layout/target3"/>
    <dgm:cxn modelId="{7A3B2013-7EFE-4474-85C6-2469C23033D6}" type="presParOf" srcId="{9051BBC2-923B-4F78-9BAB-F75D46E23A72}" destId="{145EFC0C-A00E-4260-B3DB-8AFD7EEA667B}" srcOrd="8" destOrd="0" presId="urn:microsoft.com/office/officeart/2005/8/layout/target3"/>
    <dgm:cxn modelId="{AAC355F1-C12D-4837-993E-108D580CC2DF}" type="presParOf" srcId="{9051BBC2-923B-4F78-9BAB-F75D46E23A72}" destId="{5EEA7051-79FC-4E7B-A7A8-00D45239E9BC}" srcOrd="9" destOrd="0" presId="urn:microsoft.com/office/officeart/2005/8/layout/target3"/>
    <dgm:cxn modelId="{B890674A-7DCA-443E-BF13-4C54961B1003}" type="presParOf" srcId="{9051BBC2-923B-4F78-9BAB-F75D46E23A72}" destId="{94CADE9C-01DE-4290-A68B-14B349B02DD2}" srcOrd="10" destOrd="0" presId="urn:microsoft.com/office/officeart/2005/8/layout/target3"/>
    <dgm:cxn modelId="{488C0D90-3322-45E2-9418-9585251B57F8}" type="presParOf" srcId="{9051BBC2-923B-4F78-9BAB-F75D46E23A72}" destId="{5726F8C2-8BAE-44BB-8E19-8222DABE99AD}" srcOrd="11" destOrd="0" presId="urn:microsoft.com/office/officeart/2005/8/layout/target3"/>
    <dgm:cxn modelId="{88FE40C2-8B88-41E0-B521-81E32302C6FD}" type="presParOf" srcId="{9051BBC2-923B-4F78-9BAB-F75D46E23A72}" destId="{7B23BFDA-FB56-409E-BF3D-BE019FEE212C}" srcOrd="12" destOrd="0" presId="urn:microsoft.com/office/officeart/2005/8/layout/target3"/>
    <dgm:cxn modelId="{671010E5-1568-4C53-8BCF-3F1A184B2F78}" type="presParOf" srcId="{9051BBC2-923B-4F78-9BAB-F75D46E23A72}" destId="{067ED5CA-3D94-457C-84DB-ACE2BB27CE9A}" srcOrd="13" destOrd="0" presId="urn:microsoft.com/office/officeart/2005/8/layout/target3"/>
    <dgm:cxn modelId="{EF065619-83EA-42E0-8345-7C6693808E1C}" type="presParOf" srcId="{9051BBC2-923B-4F78-9BAB-F75D46E23A72}" destId="{2D9BB4F0-1011-4DFF-8F70-DD9E99639627}" srcOrd="14" destOrd="0" presId="urn:microsoft.com/office/officeart/2005/8/layout/target3"/>
    <dgm:cxn modelId="{84D8B1A0-8F4B-4F66-A33F-C0AF55A74FC9}" type="presParOf" srcId="{9051BBC2-923B-4F78-9BAB-F75D46E23A72}" destId="{903869B0-28D7-4690-BD0F-B7C56A557A7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Community peer-review </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Non-peer review</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Closed peer-review</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custLinFactNeighborX="345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83925C66-105F-43D5-8DAC-4C6D10555C65}" type="presOf" srcId="{B026C8B0-1B7A-423B-A9B1-3C5576AFCA40}" destId="{A2058C0E-ACAC-4AD8-950B-807FA466D4AF}" srcOrd="0"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D26F7413-E284-4E86-9003-EFC4997526F4}" type="presOf" srcId="{B026C8B0-1B7A-423B-A9B1-3C5576AFCA40}" destId="{7B23BFDA-FB56-409E-BF3D-BE019FEE212C}" srcOrd="1" destOrd="0" presId="urn:microsoft.com/office/officeart/2005/8/layout/target3"/>
    <dgm:cxn modelId="{74387FC5-BA9B-4B43-8F4A-DE6F8E398F13}" type="presOf" srcId="{489B310C-4B30-4CFE-B287-6B98379017EF}" destId="{5726F8C2-8BAE-44BB-8E19-8222DABE99AD}" srcOrd="0" destOrd="0" presId="urn:microsoft.com/office/officeart/2005/8/layout/target3"/>
    <dgm:cxn modelId="{D80E06C4-2D27-4E94-8B5B-008A64182A6A}" type="presOf" srcId="{489B310C-4B30-4CFE-B287-6B98379017EF}" destId="{903869B0-28D7-4690-BD0F-B7C56A557A70}" srcOrd="1"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72C8821E-A962-4B28-BDED-8B810CE3C3AD}" type="presOf" srcId="{B20A0E9B-0FD6-4E9A-8EAB-DCAF702519A0}" destId="{9051BBC2-923B-4F78-9BAB-F75D46E23A72}" srcOrd="0" destOrd="0" presId="urn:microsoft.com/office/officeart/2005/8/layout/target3"/>
    <dgm:cxn modelId="{388C90B4-ABE2-42F4-BCAA-084217DD6EB3}" type="presOf" srcId="{73F16945-60DB-45D6-9629-04803C0800B0}" destId="{2D9BB4F0-1011-4DFF-8F70-DD9E99639627}" srcOrd="1" destOrd="0" presId="urn:microsoft.com/office/officeart/2005/8/layout/target3"/>
    <dgm:cxn modelId="{C07688A3-5405-41AF-93FF-3DEA87827A45}" type="presOf" srcId="{73F16945-60DB-45D6-9629-04803C0800B0}" destId="{145EFC0C-A00E-4260-B3DB-8AFD7EEA667B}" srcOrd="0" destOrd="0" presId="urn:microsoft.com/office/officeart/2005/8/layout/target3"/>
    <dgm:cxn modelId="{5C235E6F-8366-4A8D-8859-4B5E502B1C27}" type="presOf" srcId="{D7A956D7-1427-4DF4-BEBD-C980D3E178ED}" destId="{1C260AD4-7E36-4644-B3C4-A3BFB0EAA796}" srcOrd="0" destOrd="0" presId="urn:microsoft.com/office/officeart/2005/8/layout/target3"/>
    <dgm:cxn modelId="{F7A7F634-715A-42A1-AB3C-9B6022BDDD35}" type="presOf" srcId="{D7A956D7-1427-4DF4-BEBD-C980D3E178ED}" destId="{067ED5CA-3D94-457C-84DB-ACE2BB27CE9A}" srcOrd="1" destOrd="0" presId="urn:microsoft.com/office/officeart/2005/8/layout/target3"/>
    <dgm:cxn modelId="{BDCB7F34-6FE6-4E3D-AFE2-91E58090735C}" type="presParOf" srcId="{9051BBC2-923B-4F78-9BAB-F75D46E23A72}" destId="{CF8D22D5-4427-4C0A-B241-1423F63DBA82}" srcOrd="0" destOrd="0" presId="urn:microsoft.com/office/officeart/2005/8/layout/target3"/>
    <dgm:cxn modelId="{CC8A0632-2E8F-41A0-8580-7AF739C76FF0}" type="presParOf" srcId="{9051BBC2-923B-4F78-9BAB-F75D46E23A72}" destId="{ABEA71FC-B9AB-4335-A13E-2C6891217690}" srcOrd="1" destOrd="0" presId="urn:microsoft.com/office/officeart/2005/8/layout/target3"/>
    <dgm:cxn modelId="{030F748B-7861-451C-A85E-2F6E622561E8}" type="presParOf" srcId="{9051BBC2-923B-4F78-9BAB-F75D46E23A72}" destId="{A2058C0E-ACAC-4AD8-950B-807FA466D4AF}" srcOrd="2" destOrd="0" presId="urn:microsoft.com/office/officeart/2005/8/layout/target3"/>
    <dgm:cxn modelId="{27ED9F7F-BF45-4413-8475-DD0188ECCA64}" type="presParOf" srcId="{9051BBC2-923B-4F78-9BAB-F75D46E23A72}" destId="{6131B749-1AA2-4CB1-9B22-239C37ADC6DD}" srcOrd="3" destOrd="0" presId="urn:microsoft.com/office/officeart/2005/8/layout/target3"/>
    <dgm:cxn modelId="{E5ED00A9-C0A3-446B-942F-971ACB826877}" type="presParOf" srcId="{9051BBC2-923B-4F78-9BAB-F75D46E23A72}" destId="{6E7A25BD-059F-4926-94DC-D220C190BD07}" srcOrd="4" destOrd="0" presId="urn:microsoft.com/office/officeart/2005/8/layout/target3"/>
    <dgm:cxn modelId="{9F6A4C89-C9EF-42E4-B793-3FEE86639BA5}" type="presParOf" srcId="{9051BBC2-923B-4F78-9BAB-F75D46E23A72}" destId="{1C260AD4-7E36-4644-B3C4-A3BFB0EAA796}" srcOrd="5" destOrd="0" presId="urn:microsoft.com/office/officeart/2005/8/layout/target3"/>
    <dgm:cxn modelId="{EBE365A6-75FA-4E74-B6BB-1116FFD9FB4A}" type="presParOf" srcId="{9051BBC2-923B-4F78-9BAB-F75D46E23A72}" destId="{B57EAEA4-015C-4C8E-A520-D02F74E08C11}" srcOrd="6" destOrd="0" presId="urn:microsoft.com/office/officeart/2005/8/layout/target3"/>
    <dgm:cxn modelId="{4578CF92-0575-4B64-A3F9-B964CEAC99E3}" type="presParOf" srcId="{9051BBC2-923B-4F78-9BAB-F75D46E23A72}" destId="{DC282FC4-F0B8-49B2-85C7-89EC92B06625}" srcOrd="7" destOrd="0" presId="urn:microsoft.com/office/officeart/2005/8/layout/target3"/>
    <dgm:cxn modelId="{B5F2AFF7-DD01-44C5-B29A-0F1193710B36}" type="presParOf" srcId="{9051BBC2-923B-4F78-9BAB-F75D46E23A72}" destId="{145EFC0C-A00E-4260-B3DB-8AFD7EEA667B}" srcOrd="8" destOrd="0" presId="urn:microsoft.com/office/officeart/2005/8/layout/target3"/>
    <dgm:cxn modelId="{7754F5F2-38D6-41AF-8D72-71861E1DEE4C}" type="presParOf" srcId="{9051BBC2-923B-4F78-9BAB-F75D46E23A72}" destId="{5EEA7051-79FC-4E7B-A7A8-00D45239E9BC}" srcOrd="9" destOrd="0" presId="urn:microsoft.com/office/officeart/2005/8/layout/target3"/>
    <dgm:cxn modelId="{99ACBFC9-5065-4278-9561-C4FB5004A845}" type="presParOf" srcId="{9051BBC2-923B-4F78-9BAB-F75D46E23A72}" destId="{94CADE9C-01DE-4290-A68B-14B349B02DD2}" srcOrd="10" destOrd="0" presId="urn:microsoft.com/office/officeart/2005/8/layout/target3"/>
    <dgm:cxn modelId="{A72E13E9-28EE-4703-8E53-B57649C0E6BA}" type="presParOf" srcId="{9051BBC2-923B-4F78-9BAB-F75D46E23A72}" destId="{5726F8C2-8BAE-44BB-8E19-8222DABE99AD}" srcOrd="11" destOrd="0" presId="urn:microsoft.com/office/officeart/2005/8/layout/target3"/>
    <dgm:cxn modelId="{18BA3B24-B582-4586-A883-091FA684E64B}" type="presParOf" srcId="{9051BBC2-923B-4F78-9BAB-F75D46E23A72}" destId="{7B23BFDA-FB56-409E-BF3D-BE019FEE212C}" srcOrd="12" destOrd="0" presId="urn:microsoft.com/office/officeart/2005/8/layout/target3"/>
    <dgm:cxn modelId="{50B75864-843D-4038-8E1D-DDA23A3518C9}" type="presParOf" srcId="{9051BBC2-923B-4F78-9BAB-F75D46E23A72}" destId="{067ED5CA-3D94-457C-84DB-ACE2BB27CE9A}" srcOrd="13" destOrd="0" presId="urn:microsoft.com/office/officeart/2005/8/layout/target3"/>
    <dgm:cxn modelId="{3F00959E-A224-4553-BE6A-7546E9DFAF87}" type="presParOf" srcId="{9051BBC2-923B-4F78-9BAB-F75D46E23A72}" destId="{2D9BB4F0-1011-4DFF-8F70-DD9E99639627}" srcOrd="14" destOrd="0" presId="urn:microsoft.com/office/officeart/2005/8/layout/target3"/>
    <dgm:cxn modelId="{5F6DFDD7-E9BA-4CD8-843C-CC6E07AB7404}" type="presParOf" srcId="{9051BBC2-923B-4F78-9BAB-F75D46E23A72}" destId="{903869B0-28D7-4690-BD0F-B7C56A557A7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r"/>
          <a:r>
            <a:rPr lang="en-US" dirty="0" smtClean="0"/>
            <a:t>Public peer-review</a:t>
          </a: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Community peer-review </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Non-peer review</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Closed peer-review</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53A2724F-F6D0-4879-A9F0-5E372357DAEB}" type="presOf" srcId="{B026C8B0-1B7A-423B-A9B1-3C5576AFCA40}" destId="{A2058C0E-ACAC-4AD8-950B-807FA466D4AF}" srcOrd="0" destOrd="0" presId="urn:microsoft.com/office/officeart/2005/8/layout/target3"/>
    <dgm:cxn modelId="{7DDE13DD-ED3B-4FBE-8A75-EE9FE7C09BCB}" type="presOf" srcId="{489B310C-4B30-4CFE-B287-6B98379017EF}" destId="{903869B0-28D7-4690-BD0F-B7C56A557A70}"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24311D49-C4AC-4921-883C-BBAADA2A893D}" type="presOf" srcId="{B20A0E9B-0FD6-4E9A-8EAB-DCAF702519A0}" destId="{9051BBC2-923B-4F78-9BAB-F75D46E23A72}" srcOrd="0" destOrd="0" presId="urn:microsoft.com/office/officeart/2005/8/layout/target3"/>
    <dgm:cxn modelId="{92206A18-DBE1-42F9-9DD4-00E7C41A53C3}" type="presOf" srcId="{B026C8B0-1B7A-423B-A9B1-3C5576AFCA40}" destId="{7B23BFDA-FB56-409E-BF3D-BE019FEE212C}" srcOrd="1" destOrd="0" presId="urn:microsoft.com/office/officeart/2005/8/layout/target3"/>
    <dgm:cxn modelId="{5B3B2035-C355-4E0E-8175-BC5133816883}" type="presOf" srcId="{D7A956D7-1427-4DF4-BEBD-C980D3E178ED}" destId="{1C260AD4-7E36-4644-B3C4-A3BFB0EAA796}" srcOrd="0" destOrd="0" presId="urn:microsoft.com/office/officeart/2005/8/layout/target3"/>
    <dgm:cxn modelId="{15EA5482-6377-488A-948F-52C5E1C43E91}" type="presOf" srcId="{73F16945-60DB-45D6-9629-04803C0800B0}" destId="{145EFC0C-A00E-4260-B3DB-8AFD7EEA667B}" srcOrd="0" destOrd="0" presId="urn:microsoft.com/office/officeart/2005/8/layout/target3"/>
    <dgm:cxn modelId="{4C88A73E-189E-4F4D-8DF2-98328488C015}" type="presOf" srcId="{489B310C-4B30-4CFE-B287-6B98379017EF}" destId="{5726F8C2-8BAE-44BB-8E19-8222DABE99AD}"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1A02855C-412B-4B6E-931D-99A1A0828A73}" type="presOf" srcId="{73F16945-60DB-45D6-9629-04803C0800B0}" destId="{2D9BB4F0-1011-4DFF-8F70-DD9E99639627}" srcOrd="1" destOrd="0" presId="urn:microsoft.com/office/officeart/2005/8/layout/target3"/>
    <dgm:cxn modelId="{CDD4E9A1-0F78-4340-848B-34AFF8CCDBC6}" type="presOf" srcId="{D7A956D7-1427-4DF4-BEBD-C980D3E178ED}" destId="{067ED5CA-3D94-457C-84DB-ACE2BB27CE9A}" srcOrd="1" destOrd="0" presId="urn:microsoft.com/office/officeart/2005/8/layout/target3"/>
    <dgm:cxn modelId="{80B1618D-2335-4DC8-8995-4A9EFABD8797}" type="presParOf" srcId="{9051BBC2-923B-4F78-9BAB-F75D46E23A72}" destId="{CF8D22D5-4427-4C0A-B241-1423F63DBA82}" srcOrd="0" destOrd="0" presId="urn:microsoft.com/office/officeart/2005/8/layout/target3"/>
    <dgm:cxn modelId="{AA327DBA-B77F-4C86-AE83-C92BA92B82AC}" type="presParOf" srcId="{9051BBC2-923B-4F78-9BAB-F75D46E23A72}" destId="{ABEA71FC-B9AB-4335-A13E-2C6891217690}" srcOrd="1" destOrd="0" presId="urn:microsoft.com/office/officeart/2005/8/layout/target3"/>
    <dgm:cxn modelId="{A65BCB06-37EE-4EDA-8998-8DEDE7CA76C0}" type="presParOf" srcId="{9051BBC2-923B-4F78-9BAB-F75D46E23A72}" destId="{A2058C0E-ACAC-4AD8-950B-807FA466D4AF}" srcOrd="2" destOrd="0" presId="urn:microsoft.com/office/officeart/2005/8/layout/target3"/>
    <dgm:cxn modelId="{AF021CC6-7F2B-4053-8CAB-A62AAE646276}" type="presParOf" srcId="{9051BBC2-923B-4F78-9BAB-F75D46E23A72}" destId="{6131B749-1AA2-4CB1-9B22-239C37ADC6DD}" srcOrd="3" destOrd="0" presId="urn:microsoft.com/office/officeart/2005/8/layout/target3"/>
    <dgm:cxn modelId="{4782ABFD-298C-490C-9D91-7297C7A165B6}" type="presParOf" srcId="{9051BBC2-923B-4F78-9BAB-F75D46E23A72}" destId="{6E7A25BD-059F-4926-94DC-D220C190BD07}" srcOrd="4" destOrd="0" presId="urn:microsoft.com/office/officeart/2005/8/layout/target3"/>
    <dgm:cxn modelId="{49926735-6921-418C-958B-01E6A14B90CD}" type="presParOf" srcId="{9051BBC2-923B-4F78-9BAB-F75D46E23A72}" destId="{1C260AD4-7E36-4644-B3C4-A3BFB0EAA796}" srcOrd="5" destOrd="0" presId="urn:microsoft.com/office/officeart/2005/8/layout/target3"/>
    <dgm:cxn modelId="{63EB4ECB-A33C-4565-8DD4-21C9F84782B7}" type="presParOf" srcId="{9051BBC2-923B-4F78-9BAB-F75D46E23A72}" destId="{B57EAEA4-015C-4C8E-A520-D02F74E08C11}" srcOrd="6" destOrd="0" presId="urn:microsoft.com/office/officeart/2005/8/layout/target3"/>
    <dgm:cxn modelId="{08809C67-3EB3-4C81-B193-A1DA110674CA}" type="presParOf" srcId="{9051BBC2-923B-4F78-9BAB-F75D46E23A72}" destId="{DC282FC4-F0B8-49B2-85C7-89EC92B06625}" srcOrd="7" destOrd="0" presId="urn:microsoft.com/office/officeart/2005/8/layout/target3"/>
    <dgm:cxn modelId="{EB55F8E0-9648-49B8-AF45-E6AB4A097510}" type="presParOf" srcId="{9051BBC2-923B-4F78-9BAB-F75D46E23A72}" destId="{145EFC0C-A00E-4260-B3DB-8AFD7EEA667B}" srcOrd="8" destOrd="0" presId="urn:microsoft.com/office/officeart/2005/8/layout/target3"/>
    <dgm:cxn modelId="{6B76C90B-4A6E-4681-A5E9-C66330717092}" type="presParOf" srcId="{9051BBC2-923B-4F78-9BAB-F75D46E23A72}" destId="{5EEA7051-79FC-4E7B-A7A8-00D45239E9BC}" srcOrd="9" destOrd="0" presId="urn:microsoft.com/office/officeart/2005/8/layout/target3"/>
    <dgm:cxn modelId="{11B00F86-0E31-4701-A00C-ACAF1B8B5EBD}" type="presParOf" srcId="{9051BBC2-923B-4F78-9BAB-F75D46E23A72}" destId="{94CADE9C-01DE-4290-A68B-14B349B02DD2}" srcOrd="10" destOrd="0" presId="urn:microsoft.com/office/officeart/2005/8/layout/target3"/>
    <dgm:cxn modelId="{D7E74038-F560-4CD0-88B4-7CC8F716D8DE}" type="presParOf" srcId="{9051BBC2-923B-4F78-9BAB-F75D46E23A72}" destId="{5726F8C2-8BAE-44BB-8E19-8222DABE99AD}" srcOrd="11" destOrd="0" presId="urn:microsoft.com/office/officeart/2005/8/layout/target3"/>
    <dgm:cxn modelId="{16F5CF6A-F3F3-4E6A-A54C-8C5C4893D1F4}" type="presParOf" srcId="{9051BBC2-923B-4F78-9BAB-F75D46E23A72}" destId="{7B23BFDA-FB56-409E-BF3D-BE019FEE212C}" srcOrd="12" destOrd="0" presId="urn:microsoft.com/office/officeart/2005/8/layout/target3"/>
    <dgm:cxn modelId="{6AFC5955-8859-4AD1-A017-60E3DE8C57B3}" type="presParOf" srcId="{9051BBC2-923B-4F78-9BAB-F75D46E23A72}" destId="{067ED5CA-3D94-457C-84DB-ACE2BB27CE9A}" srcOrd="13" destOrd="0" presId="urn:microsoft.com/office/officeart/2005/8/layout/target3"/>
    <dgm:cxn modelId="{911A1E44-9BE3-4965-8428-24B1326DB5C1}" type="presParOf" srcId="{9051BBC2-923B-4F78-9BAB-F75D46E23A72}" destId="{2D9BB4F0-1011-4DFF-8F70-DD9E99639627}" srcOrd="14" destOrd="0" presId="urn:microsoft.com/office/officeart/2005/8/layout/target3"/>
    <dgm:cxn modelId="{79A11076-1EFD-44BD-9EF0-EDAFF561C50C}" type="presParOf" srcId="{9051BBC2-923B-4F78-9BAB-F75D46E23A72}" destId="{903869B0-28D7-4690-BD0F-B7C56A557A7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0A0E9B-0FD6-4E9A-8EAB-DCAF702519A0}" type="doc">
      <dgm:prSet loTypeId="urn:microsoft.com/office/officeart/2005/8/layout/target3" loCatId="list" qsTypeId="urn:microsoft.com/office/officeart/2005/8/quickstyle/3d2" qsCatId="3D" csTypeId="urn:microsoft.com/office/officeart/2005/8/colors/colorful4" csCatId="colorful" phldr="1"/>
      <dgm:spPr/>
      <dgm:t>
        <a:bodyPr/>
        <a:lstStyle/>
        <a:p>
          <a:endParaRPr lang="bg-BG"/>
        </a:p>
      </dgm:t>
    </dgm:pt>
    <dgm:pt modelId="{B026C8B0-1B7A-423B-A9B1-3C5576AFCA40}">
      <dgm:prSet phldrT="[Text]"/>
      <dgm:spPr/>
      <dgm:t>
        <a:bodyPr/>
        <a:lstStyle/>
        <a:p>
          <a:pPr algn="l"/>
          <a:r>
            <a:rPr lang="en-US" dirty="0" smtClean="0"/>
            <a:t>Public + PR + NR		SE</a:t>
          </a:r>
          <a:endParaRPr lang="bg-BG" dirty="0"/>
        </a:p>
      </dgm:t>
    </dgm:pt>
    <dgm:pt modelId="{3FBAE90C-8B27-4ED2-B0B5-3BCB9912729C}" type="parTrans" cxnId="{BFD08954-E6B8-4688-9FF8-D2326AD2E128}">
      <dgm:prSet/>
      <dgm:spPr/>
      <dgm:t>
        <a:bodyPr/>
        <a:lstStyle/>
        <a:p>
          <a:endParaRPr lang="bg-BG"/>
        </a:p>
      </dgm:t>
    </dgm:pt>
    <dgm:pt modelId="{E4469FF1-D032-4CAD-85C1-0B01F35F6833}" type="sibTrans" cxnId="{BFD08954-E6B8-4688-9FF8-D2326AD2E128}">
      <dgm:prSet/>
      <dgm:spPr/>
      <dgm:t>
        <a:bodyPr/>
        <a:lstStyle/>
        <a:p>
          <a:endParaRPr lang="bg-BG"/>
        </a:p>
      </dgm:t>
    </dgm:pt>
    <dgm:pt modelId="{D7A956D7-1427-4DF4-BEBD-C980D3E178ED}">
      <dgm:prSet phldrT="[Text]"/>
      <dgm:spPr/>
      <dgm:t>
        <a:bodyPr/>
        <a:lstStyle/>
        <a:p>
          <a:pPr algn="r"/>
          <a:r>
            <a:rPr lang="en-US" dirty="0" smtClean="0"/>
            <a:t>Panel Reviewers + NR	SE</a:t>
          </a:r>
          <a:endParaRPr lang="bg-BG" dirty="0"/>
        </a:p>
      </dgm:t>
    </dgm:pt>
    <dgm:pt modelId="{FA1CBCFA-DEE6-4166-BDB3-4A186568E49B}" type="parTrans" cxnId="{CC454432-3D0B-4C8E-AB0E-8413713B71C0}">
      <dgm:prSet/>
      <dgm:spPr/>
      <dgm:t>
        <a:bodyPr/>
        <a:lstStyle/>
        <a:p>
          <a:endParaRPr lang="bg-BG"/>
        </a:p>
      </dgm:t>
    </dgm:pt>
    <dgm:pt modelId="{54AED40D-B068-4203-ADAC-3EAD925F8EF1}" type="sibTrans" cxnId="{CC454432-3D0B-4C8E-AB0E-8413713B71C0}">
      <dgm:prSet/>
      <dgm:spPr/>
      <dgm:t>
        <a:bodyPr/>
        <a:lstStyle/>
        <a:p>
          <a:endParaRPr lang="bg-BG"/>
        </a:p>
      </dgm:t>
    </dgm:pt>
    <dgm:pt modelId="{489B310C-4B30-4CFE-B287-6B98379017EF}">
      <dgm:prSet phldrT="[Text]"/>
      <dgm:spPr/>
      <dgm:t>
        <a:bodyPr/>
        <a:lstStyle/>
        <a:p>
          <a:pPr algn="r"/>
          <a:r>
            <a:rPr lang="en-US" dirty="0" smtClean="0"/>
            <a:t>Subject Editor</a:t>
          </a:r>
          <a:endParaRPr lang="bg-BG" dirty="0"/>
        </a:p>
      </dgm:t>
    </dgm:pt>
    <dgm:pt modelId="{F1A8671E-90FB-4743-B986-07EBB12D382C}" type="parTrans" cxnId="{7D8F3EB1-D06C-4AA1-A2C0-0F2F05B58B19}">
      <dgm:prSet/>
      <dgm:spPr/>
      <dgm:t>
        <a:bodyPr/>
        <a:lstStyle/>
        <a:p>
          <a:endParaRPr lang="bg-BG"/>
        </a:p>
      </dgm:t>
    </dgm:pt>
    <dgm:pt modelId="{BC04A9EE-39D7-4368-A934-ABC755EBFD1F}" type="sibTrans" cxnId="{7D8F3EB1-D06C-4AA1-A2C0-0F2F05B58B19}">
      <dgm:prSet/>
      <dgm:spPr/>
      <dgm:t>
        <a:bodyPr/>
        <a:lstStyle/>
        <a:p>
          <a:endParaRPr lang="bg-BG"/>
        </a:p>
      </dgm:t>
    </dgm:pt>
    <dgm:pt modelId="{73F16945-60DB-45D6-9629-04803C0800B0}">
      <dgm:prSet phldrT="[Text]"/>
      <dgm:spPr/>
      <dgm:t>
        <a:bodyPr/>
        <a:lstStyle/>
        <a:p>
          <a:pPr algn="r"/>
          <a:r>
            <a:rPr lang="en-US" dirty="0" smtClean="0"/>
            <a:t>Nominated Reviewers	SE</a:t>
          </a:r>
          <a:endParaRPr lang="bg-BG" dirty="0"/>
        </a:p>
      </dgm:t>
    </dgm:pt>
    <dgm:pt modelId="{BEC36A16-052B-4DC9-B86D-A81ECF1FFC55}" type="parTrans" cxnId="{50976B49-BF0A-4EE6-BD7F-0E759E854E67}">
      <dgm:prSet/>
      <dgm:spPr/>
      <dgm:t>
        <a:bodyPr/>
        <a:lstStyle/>
        <a:p>
          <a:endParaRPr lang="bg-BG"/>
        </a:p>
      </dgm:t>
    </dgm:pt>
    <dgm:pt modelId="{7F5CE8F3-9340-4DB9-9B5A-1007C0F74A36}" type="sibTrans" cxnId="{50976B49-BF0A-4EE6-BD7F-0E759E854E67}">
      <dgm:prSet/>
      <dgm:spPr/>
      <dgm:t>
        <a:bodyPr/>
        <a:lstStyle/>
        <a:p>
          <a:endParaRPr lang="bg-BG"/>
        </a:p>
      </dgm:t>
    </dgm:pt>
    <dgm:pt modelId="{9051BBC2-923B-4F78-9BAB-F75D46E23A72}" type="pres">
      <dgm:prSet presAssocID="{B20A0E9B-0FD6-4E9A-8EAB-DCAF702519A0}" presName="Name0" presStyleCnt="0">
        <dgm:presLayoutVars>
          <dgm:chMax val="7"/>
          <dgm:dir/>
          <dgm:animLvl val="lvl"/>
          <dgm:resizeHandles val="exact"/>
        </dgm:presLayoutVars>
      </dgm:prSet>
      <dgm:spPr/>
      <dgm:t>
        <a:bodyPr/>
        <a:lstStyle/>
        <a:p>
          <a:endParaRPr lang="bg-BG"/>
        </a:p>
      </dgm:t>
    </dgm:pt>
    <dgm:pt modelId="{CF8D22D5-4427-4C0A-B241-1423F63DBA82}" type="pres">
      <dgm:prSet presAssocID="{B026C8B0-1B7A-423B-A9B1-3C5576AFCA40}" presName="circle1" presStyleLbl="node1" presStyleIdx="0" presStyleCnt="4"/>
      <dgm:spPr/>
    </dgm:pt>
    <dgm:pt modelId="{ABEA71FC-B9AB-4335-A13E-2C6891217690}" type="pres">
      <dgm:prSet presAssocID="{B026C8B0-1B7A-423B-A9B1-3C5576AFCA40}" presName="space" presStyleCnt="0"/>
      <dgm:spPr/>
    </dgm:pt>
    <dgm:pt modelId="{A2058C0E-ACAC-4AD8-950B-807FA466D4AF}" type="pres">
      <dgm:prSet presAssocID="{B026C8B0-1B7A-423B-A9B1-3C5576AFCA40}" presName="rect1" presStyleLbl="alignAcc1" presStyleIdx="0" presStyleCnt="4"/>
      <dgm:spPr/>
      <dgm:t>
        <a:bodyPr/>
        <a:lstStyle/>
        <a:p>
          <a:endParaRPr lang="bg-BG"/>
        </a:p>
      </dgm:t>
    </dgm:pt>
    <dgm:pt modelId="{6131B749-1AA2-4CB1-9B22-239C37ADC6DD}" type="pres">
      <dgm:prSet presAssocID="{D7A956D7-1427-4DF4-BEBD-C980D3E178ED}" presName="vertSpace2" presStyleLbl="node1" presStyleIdx="0" presStyleCnt="4"/>
      <dgm:spPr/>
    </dgm:pt>
    <dgm:pt modelId="{6E7A25BD-059F-4926-94DC-D220C190BD07}" type="pres">
      <dgm:prSet presAssocID="{D7A956D7-1427-4DF4-BEBD-C980D3E178ED}" presName="circle2" presStyleLbl="node1" presStyleIdx="1" presStyleCnt="4"/>
      <dgm:spPr/>
    </dgm:pt>
    <dgm:pt modelId="{1C260AD4-7E36-4644-B3C4-A3BFB0EAA796}" type="pres">
      <dgm:prSet presAssocID="{D7A956D7-1427-4DF4-BEBD-C980D3E178ED}" presName="rect2" presStyleLbl="alignAcc1" presStyleIdx="1" presStyleCnt="4"/>
      <dgm:spPr/>
      <dgm:t>
        <a:bodyPr/>
        <a:lstStyle/>
        <a:p>
          <a:endParaRPr lang="bg-BG"/>
        </a:p>
      </dgm:t>
    </dgm:pt>
    <dgm:pt modelId="{B57EAEA4-015C-4C8E-A520-D02F74E08C11}" type="pres">
      <dgm:prSet presAssocID="{73F16945-60DB-45D6-9629-04803C0800B0}" presName="vertSpace3" presStyleLbl="node1" presStyleIdx="1" presStyleCnt="4"/>
      <dgm:spPr/>
    </dgm:pt>
    <dgm:pt modelId="{DC282FC4-F0B8-49B2-85C7-89EC92B06625}" type="pres">
      <dgm:prSet presAssocID="{73F16945-60DB-45D6-9629-04803C0800B0}" presName="circle3" presStyleLbl="node1" presStyleIdx="2" presStyleCnt="4"/>
      <dgm:spPr/>
    </dgm:pt>
    <dgm:pt modelId="{145EFC0C-A00E-4260-B3DB-8AFD7EEA667B}" type="pres">
      <dgm:prSet presAssocID="{73F16945-60DB-45D6-9629-04803C0800B0}" presName="rect3" presStyleLbl="alignAcc1" presStyleIdx="2" presStyleCnt="4"/>
      <dgm:spPr/>
      <dgm:t>
        <a:bodyPr/>
        <a:lstStyle/>
        <a:p>
          <a:endParaRPr lang="bg-BG"/>
        </a:p>
      </dgm:t>
    </dgm:pt>
    <dgm:pt modelId="{5EEA7051-79FC-4E7B-A7A8-00D45239E9BC}" type="pres">
      <dgm:prSet presAssocID="{489B310C-4B30-4CFE-B287-6B98379017EF}" presName="vertSpace4" presStyleLbl="node1" presStyleIdx="2" presStyleCnt="4"/>
      <dgm:spPr/>
    </dgm:pt>
    <dgm:pt modelId="{94CADE9C-01DE-4290-A68B-14B349B02DD2}" type="pres">
      <dgm:prSet presAssocID="{489B310C-4B30-4CFE-B287-6B98379017EF}" presName="circle4" presStyleLbl="node1" presStyleIdx="3" presStyleCnt="4"/>
      <dgm:spPr/>
    </dgm:pt>
    <dgm:pt modelId="{5726F8C2-8BAE-44BB-8E19-8222DABE99AD}" type="pres">
      <dgm:prSet presAssocID="{489B310C-4B30-4CFE-B287-6B98379017EF}" presName="rect4" presStyleLbl="alignAcc1" presStyleIdx="3" presStyleCnt="4"/>
      <dgm:spPr/>
      <dgm:t>
        <a:bodyPr/>
        <a:lstStyle/>
        <a:p>
          <a:endParaRPr lang="bg-BG"/>
        </a:p>
      </dgm:t>
    </dgm:pt>
    <dgm:pt modelId="{7B23BFDA-FB56-409E-BF3D-BE019FEE212C}" type="pres">
      <dgm:prSet presAssocID="{B026C8B0-1B7A-423B-A9B1-3C5576AFCA40}" presName="rect1ParTxNoCh" presStyleLbl="alignAcc1" presStyleIdx="3" presStyleCnt="4">
        <dgm:presLayoutVars>
          <dgm:chMax val="1"/>
          <dgm:bulletEnabled val="1"/>
        </dgm:presLayoutVars>
      </dgm:prSet>
      <dgm:spPr/>
      <dgm:t>
        <a:bodyPr/>
        <a:lstStyle/>
        <a:p>
          <a:endParaRPr lang="bg-BG"/>
        </a:p>
      </dgm:t>
    </dgm:pt>
    <dgm:pt modelId="{067ED5CA-3D94-457C-84DB-ACE2BB27CE9A}" type="pres">
      <dgm:prSet presAssocID="{D7A956D7-1427-4DF4-BEBD-C980D3E178ED}" presName="rect2ParTxNoCh" presStyleLbl="alignAcc1" presStyleIdx="3" presStyleCnt="4">
        <dgm:presLayoutVars>
          <dgm:chMax val="1"/>
          <dgm:bulletEnabled val="1"/>
        </dgm:presLayoutVars>
      </dgm:prSet>
      <dgm:spPr/>
      <dgm:t>
        <a:bodyPr/>
        <a:lstStyle/>
        <a:p>
          <a:endParaRPr lang="bg-BG"/>
        </a:p>
      </dgm:t>
    </dgm:pt>
    <dgm:pt modelId="{2D9BB4F0-1011-4DFF-8F70-DD9E99639627}" type="pres">
      <dgm:prSet presAssocID="{73F16945-60DB-45D6-9629-04803C0800B0}" presName="rect3ParTxNoCh" presStyleLbl="alignAcc1" presStyleIdx="3" presStyleCnt="4">
        <dgm:presLayoutVars>
          <dgm:chMax val="1"/>
          <dgm:bulletEnabled val="1"/>
        </dgm:presLayoutVars>
      </dgm:prSet>
      <dgm:spPr/>
      <dgm:t>
        <a:bodyPr/>
        <a:lstStyle/>
        <a:p>
          <a:endParaRPr lang="bg-BG"/>
        </a:p>
      </dgm:t>
    </dgm:pt>
    <dgm:pt modelId="{903869B0-28D7-4690-BD0F-B7C56A557A70}" type="pres">
      <dgm:prSet presAssocID="{489B310C-4B30-4CFE-B287-6B98379017EF}" presName="rect4ParTxNoCh" presStyleLbl="alignAcc1" presStyleIdx="3" presStyleCnt="4">
        <dgm:presLayoutVars>
          <dgm:chMax val="1"/>
          <dgm:bulletEnabled val="1"/>
        </dgm:presLayoutVars>
      </dgm:prSet>
      <dgm:spPr/>
      <dgm:t>
        <a:bodyPr/>
        <a:lstStyle/>
        <a:p>
          <a:endParaRPr lang="bg-BG"/>
        </a:p>
      </dgm:t>
    </dgm:pt>
  </dgm:ptLst>
  <dgm:cxnLst>
    <dgm:cxn modelId="{7D8F3EB1-D06C-4AA1-A2C0-0F2F05B58B19}" srcId="{B20A0E9B-0FD6-4E9A-8EAB-DCAF702519A0}" destId="{489B310C-4B30-4CFE-B287-6B98379017EF}" srcOrd="3" destOrd="0" parTransId="{F1A8671E-90FB-4743-B986-07EBB12D382C}" sibTransId="{BC04A9EE-39D7-4368-A934-ABC755EBFD1F}"/>
    <dgm:cxn modelId="{CCEBEEE0-118B-4E7D-919C-97311148EBD4}" type="presOf" srcId="{489B310C-4B30-4CFE-B287-6B98379017EF}" destId="{903869B0-28D7-4690-BD0F-B7C56A557A70}" srcOrd="1" destOrd="0" presId="urn:microsoft.com/office/officeart/2005/8/layout/target3"/>
    <dgm:cxn modelId="{BFD08954-E6B8-4688-9FF8-D2326AD2E128}" srcId="{B20A0E9B-0FD6-4E9A-8EAB-DCAF702519A0}" destId="{B026C8B0-1B7A-423B-A9B1-3C5576AFCA40}" srcOrd="0" destOrd="0" parTransId="{3FBAE90C-8B27-4ED2-B0B5-3BCB9912729C}" sibTransId="{E4469FF1-D032-4CAD-85C1-0B01F35F6833}"/>
    <dgm:cxn modelId="{50976B49-BF0A-4EE6-BD7F-0E759E854E67}" srcId="{B20A0E9B-0FD6-4E9A-8EAB-DCAF702519A0}" destId="{73F16945-60DB-45D6-9629-04803C0800B0}" srcOrd="2" destOrd="0" parTransId="{BEC36A16-052B-4DC9-B86D-A81ECF1FFC55}" sibTransId="{7F5CE8F3-9340-4DB9-9B5A-1007C0F74A36}"/>
    <dgm:cxn modelId="{BA51B581-5165-40A0-9CA2-3739C6FE4D35}" type="presOf" srcId="{B026C8B0-1B7A-423B-A9B1-3C5576AFCA40}" destId="{A2058C0E-ACAC-4AD8-950B-807FA466D4AF}" srcOrd="0" destOrd="0" presId="urn:microsoft.com/office/officeart/2005/8/layout/target3"/>
    <dgm:cxn modelId="{3B705E5F-C5AA-4A2D-AFCA-1B027AE1FFCA}" type="presOf" srcId="{B026C8B0-1B7A-423B-A9B1-3C5576AFCA40}" destId="{7B23BFDA-FB56-409E-BF3D-BE019FEE212C}" srcOrd="1" destOrd="0" presId="urn:microsoft.com/office/officeart/2005/8/layout/target3"/>
    <dgm:cxn modelId="{85169C24-E538-40B5-A272-B820FC7CBB5A}" type="presOf" srcId="{73F16945-60DB-45D6-9629-04803C0800B0}" destId="{2D9BB4F0-1011-4DFF-8F70-DD9E99639627}" srcOrd="1" destOrd="0" presId="urn:microsoft.com/office/officeart/2005/8/layout/target3"/>
    <dgm:cxn modelId="{AD16B3C2-B92B-456F-946F-95944943E6F7}" type="presOf" srcId="{489B310C-4B30-4CFE-B287-6B98379017EF}" destId="{5726F8C2-8BAE-44BB-8E19-8222DABE99AD}" srcOrd="0" destOrd="0" presId="urn:microsoft.com/office/officeart/2005/8/layout/target3"/>
    <dgm:cxn modelId="{B5EAA2EA-5A19-4AB7-BDA2-F70BB24098CB}" type="presOf" srcId="{73F16945-60DB-45D6-9629-04803C0800B0}" destId="{145EFC0C-A00E-4260-B3DB-8AFD7EEA667B}" srcOrd="0" destOrd="0" presId="urn:microsoft.com/office/officeart/2005/8/layout/target3"/>
    <dgm:cxn modelId="{7FE3D6AB-0C2C-4BA0-875B-E5A6DECEA18E}" type="presOf" srcId="{D7A956D7-1427-4DF4-BEBD-C980D3E178ED}" destId="{1C260AD4-7E36-4644-B3C4-A3BFB0EAA796}" srcOrd="0" destOrd="0" presId="urn:microsoft.com/office/officeart/2005/8/layout/target3"/>
    <dgm:cxn modelId="{CC454432-3D0B-4C8E-AB0E-8413713B71C0}" srcId="{B20A0E9B-0FD6-4E9A-8EAB-DCAF702519A0}" destId="{D7A956D7-1427-4DF4-BEBD-C980D3E178ED}" srcOrd="1" destOrd="0" parTransId="{FA1CBCFA-DEE6-4166-BDB3-4A186568E49B}" sibTransId="{54AED40D-B068-4203-ADAC-3EAD925F8EF1}"/>
    <dgm:cxn modelId="{F3A81717-1B30-40CB-A7FF-CFDACDF1E4FB}" type="presOf" srcId="{B20A0E9B-0FD6-4E9A-8EAB-DCAF702519A0}" destId="{9051BBC2-923B-4F78-9BAB-F75D46E23A72}" srcOrd="0" destOrd="0" presId="urn:microsoft.com/office/officeart/2005/8/layout/target3"/>
    <dgm:cxn modelId="{0DDC69BF-D12B-40D6-BC74-A0AA99756604}" type="presOf" srcId="{D7A956D7-1427-4DF4-BEBD-C980D3E178ED}" destId="{067ED5CA-3D94-457C-84DB-ACE2BB27CE9A}" srcOrd="1" destOrd="0" presId="urn:microsoft.com/office/officeart/2005/8/layout/target3"/>
    <dgm:cxn modelId="{4B9A5258-81F3-4703-A857-3A7F15A302F9}" type="presParOf" srcId="{9051BBC2-923B-4F78-9BAB-F75D46E23A72}" destId="{CF8D22D5-4427-4C0A-B241-1423F63DBA82}" srcOrd="0" destOrd="0" presId="urn:microsoft.com/office/officeart/2005/8/layout/target3"/>
    <dgm:cxn modelId="{75EF7B84-36F3-44CA-9D93-B9F7767492E3}" type="presParOf" srcId="{9051BBC2-923B-4F78-9BAB-F75D46E23A72}" destId="{ABEA71FC-B9AB-4335-A13E-2C6891217690}" srcOrd="1" destOrd="0" presId="urn:microsoft.com/office/officeart/2005/8/layout/target3"/>
    <dgm:cxn modelId="{841AB658-E480-4224-A620-3A82A310D83E}" type="presParOf" srcId="{9051BBC2-923B-4F78-9BAB-F75D46E23A72}" destId="{A2058C0E-ACAC-4AD8-950B-807FA466D4AF}" srcOrd="2" destOrd="0" presId="urn:microsoft.com/office/officeart/2005/8/layout/target3"/>
    <dgm:cxn modelId="{6E55F7ED-AC52-48EC-AF2C-B5831FD2AC30}" type="presParOf" srcId="{9051BBC2-923B-4F78-9BAB-F75D46E23A72}" destId="{6131B749-1AA2-4CB1-9B22-239C37ADC6DD}" srcOrd="3" destOrd="0" presId="urn:microsoft.com/office/officeart/2005/8/layout/target3"/>
    <dgm:cxn modelId="{53FC0D42-ADF9-45ED-A94F-B5D9CFD0495D}" type="presParOf" srcId="{9051BBC2-923B-4F78-9BAB-F75D46E23A72}" destId="{6E7A25BD-059F-4926-94DC-D220C190BD07}" srcOrd="4" destOrd="0" presId="urn:microsoft.com/office/officeart/2005/8/layout/target3"/>
    <dgm:cxn modelId="{A73EE51D-5274-4B48-A614-A1D0B6F74ACC}" type="presParOf" srcId="{9051BBC2-923B-4F78-9BAB-F75D46E23A72}" destId="{1C260AD4-7E36-4644-B3C4-A3BFB0EAA796}" srcOrd="5" destOrd="0" presId="urn:microsoft.com/office/officeart/2005/8/layout/target3"/>
    <dgm:cxn modelId="{E8EFC7D0-62DC-4292-9B9E-BD3D5888D504}" type="presParOf" srcId="{9051BBC2-923B-4F78-9BAB-F75D46E23A72}" destId="{B57EAEA4-015C-4C8E-A520-D02F74E08C11}" srcOrd="6" destOrd="0" presId="urn:microsoft.com/office/officeart/2005/8/layout/target3"/>
    <dgm:cxn modelId="{8EFF4E16-8BDF-4683-9F4D-75CB1E7A9939}" type="presParOf" srcId="{9051BBC2-923B-4F78-9BAB-F75D46E23A72}" destId="{DC282FC4-F0B8-49B2-85C7-89EC92B06625}" srcOrd="7" destOrd="0" presId="urn:microsoft.com/office/officeart/2005/8/layout/target3"/>
    <dgm:cxn modelId="{9CDD8D5E-EA89-470E-ADF8-BDBEA50762BC}" type="presParOf" srcId="{9051BBC2-923B-4F78-9BAB-F75D46E23A72}" destId="{145EFC0C-A00E-4260-B3DB-8AFD7EEA667B}" srcOrd="8" destOrd="0" presId="urn:microsoft.com/office/officeart/2005/8/layout/target3"/>
    <dgm:cxn modelId="{D769D633-5ACA-48DF-936D-90F86B2CC602}" type="presParOf" srcId="{9051BBC2-923B-4F78-9BAB-F75D46E23A72}" destId="{5EEA7051-79FC-4E7B-A7A8-00D45239E9BC}" srcOrd="9" destOrd="0" presId="urn:microsoft.com/office/officeart/2005/8/layout/target3"/>
    <dgm:cxn modelId="{4DC13F83-4ED7-4F9E-8C16-488A35EB432B}" type="presParOf" srcId="{9051BBC2-923B-4F78-9BAB-F75D46E23A72}" destId="{94CADE9C-01DE-4290-A68B-14B349B02DD2}" srcOrd="10" destOrd="0" presId="urn:microsoft.com/office/officeart/2005/8/layout/target3"/>
    <dgm:cxn modelId="{4C65EC87-D4C8-4760-A2AF-83A19939E68F}" type="presParOf" srcId="{9051BBC2-923B-4F78-9BAB-F75D46E23A72}" destId="{5726F8C2-8BAE-44BB-8E19-8222DABE99AD}" srcOrd="11" destOrd="0" presId="urn:microsoft.com/office/officeart/2005/8/layout/target3"/>
    <dgm:cxn modelId="{629BA4D3-17DD-47A3-9254-365535D4CDC5}" type="presParOf" srcId="{9051BBC2-923B-4F78-9BAB-F75D46E23A72}" destId="{7B23BFDA-FB56-409E-BF3D-BE019FEE212C}" srcOrd="12" destOrd="0" presId="urn:microsoft.com/office/officeart/2005/8/layout/target3"/>
    <dgm:cxn modelId="{611A0F8D-892C-42C1-B210-7ECFE61EF665}" type="presParOf" srcId="{9051BBC2-923B-4F78-9BAB-F75D46E23A72}" destId="{067ED5CA-3D94-457C-84DB-ACE2BB27CE9A}" srcOrd="13" destOrd="0" presId="urn:microsoft.com/office/officeart/2005/8/layout/target3"/>
    <dgm:cxn modelId="{71BA0B13-21B1-4E3F-85E9-6600DFE41C08}" type="presParOf" srcId="{9051BBC2-923B-4F78-9BAB-F75D46E23A72}" destId="{2D9BB4F0-1011-4DFF-8F70-DD9E99639627}" srcOrd="14" destOrd="0" presId="urn:microsoft.com/office/officeart/2005/8/layout/target3"/>
    <dgm:cxn modelId="{44767545-87F9-4871-A872-04F6F78B001B}" type="presParOf" srcId="{9051BBC2-923B-4F78-9BAB-F75D46E23A72}" destId="{903869B0-28D7-4690-BD0F-B7C56A557A70}"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7ED108E-92EE-4A68-AFC0-3671E2ADB57B}" type="datetimeFigureOut">
              <a:rPr lang="en-US"/>
              <a:pPr>
                <a:defRPr/>
              </a:pPr>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7141E7-CE0F-489A-A290-947FF35DAA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Manuscripts are approved for publication based on editor’s decision. Used for editorials, correspondence, and corrigenda.</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17</a:t>
            </a:fld>
            <a:endParaRPr lang="bg-BG"/>
          </a:p>
        </p:txBody>
      </p:sp>
    </p:spTree>
    <p:extLst>
      <p:ext uri="{BB962C8B-B14F-4D97-AF65-F5344CB8AC3E}">
        <p14:creationId xmlns="" xmlns:p14="http://schemas.microsoft.com/office/powerpoint/2010/main" val="12707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Conventional peer-review that you</a:t>
            </a:r>
            <a:r>
              <a:rPr lang="en-US" sz="1400" baseline="0" dirty="0" smtClean="0"/>
              <a:t> are familiar with. Decision is still taken by the editor, but with feedback from reviewers.</a:t>
            </a:r>
            <a:endParaRPr lang="bg-BG" sz="1400"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18</a:t>
            </a:fld>
            <a:endParaRPr lang="bg-BG"/>
          </a:p>
        </p:txBody>
      </p:sp>
    </p:spTree>
    <p:extLst>
      <p:ext uri="{BB962C8B-B14F-4D97-AF65-F5344CB8AC3E}">
        <p14:creationId xmlns="" xmlns:p14="http://schemas.microsoft.com/office/powerpoint/2010/main" val="90516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Commmunity</a:t>
            </a:r>
            <a:r>
              <a:rPr lang="en-US" dirty="0" smtClean="0"/>
              <a:t> peer-review - the manuscript is visible only to the editor, reviewers and authors.</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19</a:t>
            </a:fld>
            <a:endParaRPr lang="bg-BG"/>
          </a:p>
        </p:txBody>
      </p:sp>
    </p:spTree>
    <p:extLst>
      <p:ext uri="{BB962C8B-B14F-4D97-AF65-F5344CB8AC3E}">
        <p14:creationId xmlns="" xmlns:p14="http://schemas.microsoft.com/office/powerpoint/2010/main" val="189156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manuscript is visible and available for comments to all registered users of the journal.</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20</a:t>
            </a:fld>
            <a:endParaRPr lang="bg-BG"/>
          </a:p>
        </p:txBody>
      </p:sp>
    </p:spTree>
    <p:extLst>
      <p:ext uri="{BB962C8B-B14F-4D97-AF65-F5344CB8AC3E}">
        <p14:creationId xmlns="" xmlns:p14="http://schemas.microsoft.com/office/powerpoint/2010/main" val="267562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21</a:t>
            </a:fld>
            <a:endParaRPr lang="bg-BG"/>
          </a:p>
        </p:txBody>
      </p:sp>
    </p:spTree>
    <p:extLst>
      <p:ext uri="{BB962C8B-B14F-4D97-AF65-F5344CB8AC3E}">
        <p14:creationId xmlns="" xmlns:p14="http://schemas.microsoft.com/office/powerpoint/2010/main" val="367761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F27141E7-CE0F-489A-A290-947FF35DAAE6}" type="slidenum">
              <a:rPr lang="en-US" smtClean="0"/>
              <a:pPr>
                <a:defRPr/>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35</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35</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9707" name="Rectangle 11"/>
          <p:cNvSpPr>
            <a:spLocks noGrp="1" noChangeArrowheads="1"/>
          </p:cNvSpPr>
          <p:nvPr>
            <p:ph type="ctrTitle" sz="quarter"/>
          </p:nvPr>
        </p:nvSpPr>
        <p:spPr>
          <a:xfrm>
            <a:off x="685800" y="1736725"/>
            <a:ext cx="7772400" cy="1920875"/>
          </a:xfrm>
        </p:spPr>
        <p:txBody>
          <a:bodyPr/>
          <a:lstStyle>
            <a:lvl1pPr>
              <a:defRPr sz="6000"/>
            </a:lvl1pPr>
          </a:lstStyle>
          <a:p>
            <a:r>
              <a:rPr lang="bg-BG"/>
              <a:t>Click to edit Master title style</a:t>
            </a:r>
          </a:p>
        </p:txBody>
      </p:sp>
      <p:sp>
        <p:nvSpPr>
          <p:cNvPr id="29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bg-BG"/>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bg-BG"/>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5BF1A1E-C800-46C5-8384-F56A6017424E}" type="slidenum">
              <a:rPr lang="bg-BG"/>
              <a:pPr>
                <a:defRPr/>
              </a:pPr>
              <a:t>‹#›</a:t>
            </a:fld>
            <a:endParaRPr lang="bg-BG"/>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D8075755-2B25-415F-968E-B7818BAB5441}"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9B643144-AAEA-45C3-8B0A-953E5D5C69B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D560DA70-CF96-4899-BF0E-AE37F37295E7}"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EDB76D46-8739-4316-9AB4-DE6E5C447329}"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316D00C5-C7F2-43D9-BFFD-A0CA4B7C7FA3}"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AFE8F6C3-8200-4A67-B6AF-6C5D8FB81477}"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902A0169-D91B-4EF5-9A60-9428B91F1B4F}"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FE4B2897-660B-46D7-9D3D-E3DA627B3552}"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bg-BG"/>
          </a:p>
        </p:txBody>
      </p:sp>
      <p:sp>
        <p:nvSpPr>
          <p:cNvPr id="4" name="Rectangle 3"/>
          <p:cNvSpPr>
            <a:spLocks noGrp="1" noChangeArrowheads="1"/>
          </p:cNvSpPr>
          <p:nvPr>
            <p:ph type="sldNum" sz="quarter" idx="11"/>
          </p:nvPr>
        </p:nvSpPr>
        <p:spPr>
          <a:ln/>
        </p:spPr>
        <p:txBody>
          <a:bodyPr/>
          <a:lstStyle>
            <a:lvl1pPr>
              <a:defRPr/>
            </a:lvl1pPr>
          </a:lstStyle>
          <a:p>
            <a:pPr>
              <a:defRPr/>
            </a:pPr>
            <a:fld id="{02296680-87B0-4EEB-90BF-D796C5E0CBC2}" type="slidenum">
              <a:rPr lang="bg-BG"/>
              <a:pPr>
                <a:defRPr/>
              </a:pPr>
              <a:t>‹#›</a:t>
            </a:fld>
            <a:endParaRPr lang="bg-BG"/>
          </a:p>
        </p:txBody>
      </p:sp>
      <p:sp>
        <p:nvSpPr>
          <p:cNvPr id="5"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bg-BG"/>
          </a:p>
        </p:txBody>
      </p:sp>
      <p:sp>
        <p:nvSpPr>
          <p:cNvPr id="3" name="Rectangle 3"/>
          <p:cNvSpPr>
            <a:spLocks noGrp="1" noChangeArrowheads="1"/>
          </p:cNvSpPr>
          <p:nvPr>
            <p:ph type="sldNum" sz="quarter" idx="11"/>
          </p:nvPr>
        </p:nvSpPr>
        <p:spPr>
          <a:ln/>
        </p:spPr>
        <p:txBody>
          <a:bodyPr/>
          <a:lstStyle>
            <a:lvl1pPr>
              <a:defRPr/>
            </a:lvl1pPr>
          </a:lstStyle>
          <a:p>
            <a:pPr>
              <a:defRPr/>
            </a:pPr>
            <a:fld id="{5AEF285C-CB28-4EAA-95D5-C89A1B3E9E32}" type="slidenum">
              <a:rPr lang="bg-BG"/>
              <a:pPr>
                <a:defRPr/>
              </a:pPr>
              <a:t>‹#›</a:t>
            </a:fld>
            <a:endParaRPr lang="bg-BG"/>
          </a:p>
        </p:txBody>
      </p:sp>
      <p:sp>
        <p:nvSpPr>
          <p:cNvPr id="4"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DD1A2483-AB09-45CC-A3D4-479FBCB970FE}"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065C4180-AB7F-4240-911D-C5B1E60313BA}"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Times New Roman" charset="0"/>
              </a:defRPr>
            </a:lvl1pPr>
          </a:lstStyle>
          <a:p>
            <a:pPr>
              <a:defRPr/>
            </a:pPr>
            <a:endParaRPr lang="bg-BG"/>
          </a:p>
        </p:txBody>
      </p:sp>
      <p:sp>
        <p:nvSpPr>
          <p:cNvPr id="28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Times New Roman" charset="0"/>
              </a:defRPr>
            </a:lvl1pPr>
          </a:lstStyle>
          <a:p>
            <a:pPr>
              <a:defRPr/>
            </a:pPr>
            <a:fld id="{77729AF6-9464-42E0-A6A0-2C114574DC8B}" type="slidenum">
              <a:rPr lang="bg-BG"/>
              <a:pPr>
                <a:defRPr/>
              </a:pPr>
              <a:t>‹#›</a:t>
            </a:fld>
            <a:endParaRPr lang="bg-BG"/>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8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a:defRPr/>
                </a:pPr>
                <a:endParaRPr lang="en-US">
                  <a:cs typeface="Times New Roman" charset="0"/>
                </a:endParaRPr>
              </a:p>
            </p:txBody>
          </p:sp>
          <p:sp>
            <p:nvSpPr>
              <p:cNvPr id="28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a:defRPr/>
                </a:pPr>
                <a:endParaRPr lang="en-US">
                  <a:cs typeface="Times New Roman" charset="0"/>
                </a:endParaRPr>
              </a:p>
            </p:txBody>
          </p:sp>
          <p:sp>
            <p:nvSpPr>
              <p:cNvPr id="28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a:defRPr/>
                </a:pPr>
                <a:endParaRPr lang="en-US">
                  <a:cs typeface="Times New Roman" charset="0"/>
                </a:endParaRPr>
              </a:p>
            </p:txBody>
          </p:sp>
          <p:sp>
            <p:nvSpPr>
              <p:cNvPr id="28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a:defRPr/>
                </a:pPr>
                <a:endParaRPr lang="en-US">
                  <a:cs typeface="Times New Roman" charset="0"/>
                </a:endParaRPr>
              </a:p>
            </p:txBody>
          </p:sp>
          <p:sp>
            <p:nvSpPr>
              <p:cNvPr id="28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grpSp>
        <p:sp>
          <p:nvSpPr>
            <p:cNvPr id="28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cs typeface="Times New Roman" charset="0"/>
              </a:endParaRPr>
            </a:p>
          </p:txBody>
        </p:sp>
        <p:sp>
          <p:nvSpPr>
            <p:cNvPr id="28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a:defRPr/>
              </a:pPr>
              <a:endParaRPr lang="en-US">
                <a:cs typeface="Times New Roman" charset="0"/>
              </a:endParaRPr>
            </a:p>
          </p:txBody>
        </p:sp>
      </p:grpSp>
      <p:sp>
        <p:nvSpPr>
          <p:cNvPr id="28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28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Times New Roman" charset="0"/>
              </a:defRPr>
            </a:lvl1pPr>
          </a:lstStyle>
          <a:p>
            <a:pPr>
              <a:defRPr/>
            </a:pPr>
            <a:endParaRPr lang="bg-BG"/>
          </a:p>
        </p:txBody>
      </p:sp>
      <p:sp>
        <p:nvSpPr>
          <p:cNvPr id="28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Tree>
  </p:cSld>
  <p:clrMap bg1="dk2" tx1="lt1" bg2="dk1" tx2="lt2" accent1="accent1" accent2="accent2" accent3="accent3" accent4="accent4" accent5="accent5" accent6="accent6" hlink="hlink" folHlink="folHlink"/>
  <p:sldLayoutIdLst>
    <p:sldLayoutId id="2147483733"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Lucida Sans Unicode"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C:\zookeys\SEMANTIC%20WEB\Nixonia%20XML%20sample\112-2702-1-PB_nlmTaxPub.x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6.png"/><Relationship Id="rId5" Type="http://schemas.openxmlformats.org/officeDocument/2006/relationships/image" Target="../media/image4.jpeg"/><Relationship Id="rId10"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35628" y="1965963"/>
            <a:ext cx="8353468" cy="910375"/>
          </a:xfrm>
        </p:spPr>
        <p:txBody>
          <a:bodyPr/>
          <a:lstStyle/>
          <a:p>
            <a:r>
              <a:rPr lang="en-GB" sz="4800" dirty="0" smtClean="0">
                <a:solidFill>
                  <a:schemeClr val="tx1"/>
                </a:solidFill>
              </a:rPr>
              <a:t>Open access journals</a:t>
            </a:r>
            <a:br>
              <a:rPr lang="en-GB" sz="4800" dirty="0" smtClean="0">
                <a:solidFill>
                  <a:schemeClr val="tx1"/>
                </a:solidFill>
              </a:rPr>
            </a:br>
            <a:r>
              <a:rPr lang="en-GB" sz="4800" dirty="0" err="1" smtClean="0">
                <a:solidFill>
                  <a:schemeClr val="tx1"/>
                </a:solidFill>
              </a:rPr>
              <a:t>Pensoft</a:t>
            </a:r>
            <a:r>
              <a:rPr lang="en-GB" sz="4800" dirty="0" smtClean="0">
                <a:solidFill>
                  <a:schemeClr val="tx1"/>
                </a:solidFill>
              </a:rPr>
              <a:t> Journal </a:t>
            </a:r>
            <a:r>
              <a:rPr lang="en-GB" sz="4800" dirty="0" smtClean="0">
                <a:solidFill>
                  <a:schemeClr val="tx1"/>
                </a:solidFill>
              </a:rPr>
              <a:t>S</a:t>
            </a:r>
            <a:r>
              <a:rPr lang="en-US" sz="4800" dirty="0" smtClean="0">
                <a:solidFill>
                  <a:schemeClr val="tx1"/>
                </a:solidFill>
              </a:rPr>
              <a:t>y</a:t>
            </a:r>
            <a:r>
              <a:rPr lang="en-GB" sz="4800" dirty="0" smtClean="0">
                <a:solidFill>
                  <a:schemeClr val="tx1"/>
                </a:solidFill>
              </a:rPr>
              <a:t>stem </a:t>
            </a:r>
            <a:r>
              <a:rPr lang="en-GB" sz="4800" dirty="0" smtClean="0">
                <a:solidFill>
                  <a:schemeClr val="tx1"/>
                </a:solidFill>
              </a:rPr>
              <a:t/>
            </a:r>
            <a:br>
              <a:rPr lang="en-GB" sz="4800" dirty="0" smtClean="0">
                <a:solidFill>
                  <a:schemeClr val="tx1"/>
                </a:solidFill>
              </a:rPr>
            </a:br>
            <a:r>
              <a:rPr lang="en-GB" sz="4800" dirty="0" smtClean="0">
                <a:solidFill>
                  <a:schemeClr val="tx1"/>
                </a:solidFill>
              </a:rPr>
              <a:t>PJS 2.0 </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endParaRPr lang="en-US" sz="4800" b="0" dirty="0" smtClean="0">
              <a:solidFill>
                <a:schemeClr val="tx1"/>
              </a:solidFill>
            </a:endParaRPr>
          </a:p>
        </p:txBody>
      </p:sp>
      <p:sp>
        <p:nvSpPr>
          <p:cNvPr id="7" name="Subtitle 6"/>
          <p:cNvSpPr>
            <a:spLocks noGrp="1"/>
          </p:cNvSpPr>
          <p:nvPr>
            <p:ph type="subTitle" sz="quarter" idx="1"/>
          </p:nvPr>
        </p:nvSpPr>
        <p:spPr>
          <a:xfrm>
            <a:off x="995589" y="3079824"/>
            <a:ext cx="7335611" cy="1752600"/>
          </a:xfrm>
        </p:spPr>
        <p:txBody>
          <a:bodyPr/>
          <a:lstStyle/>
          <a:p>
            <a:r>
              <a:rPr lang="bg-BG" sz="2200" dirty="0" smtClean="0"/>
              <a:t>Lyubomir Penev</a:t>
            </a:r>
            <a:endParaRPr lang="en-US" sz="2200" dirty="0" smtClean="0"/>
          </a:p>
          <a:p>
            <a:r>
              <a:rPr lang="en-US" sz="1800" dirty="0" smtClean="0"/>
              <a:t>Bulgarian Academy of Sciences &amp; </a:t>
            </a:r>
            <a:r>
              <a:rPr lang="en-US" sz="1800" dirty="0" err="1" smtClean="0"/>
              <a:t>Pensoft</a:t>
            </a:r>
            <a:r>
              <a:rPr lang="en-US" sz="1800" dirty="0" smtClean="0"/>
              <a:t> Publishers</a:t>
            </a:r>
            <a:r>
              <a:rPr lang="bg-BG" sz="1800" dirty="0" smtClean="0"/>
              <a:t/>
            </a:r>
            <a:br>
              <a:rPr lang="bg-BG" sz="1800" dirty="0" smtClean="0"/>
            </a:br>
            <a:endParaRPr lang="bg-BG" sz="1800" b="1" baseline="30000" dirty="0" smtClean="0"/>
          </a:p>
          <a:p>
            <a:endParaRPr lang="bg-BG" sz="2000" b="1" dirty="0" smtClean="0">
              <a:latin typeface="+mj-lt"/>
            </a:endParaRPr>
          </a:p>
        </p:txBody>
      </p:sp>
      <p:pic>
        <p:nvPicPr>
          <p:cNvPr id="4101" name="Picture 4"/>
          <p:cNvPicPr>
            <a:picLocks noChangeAspect="1" noChangeArrowheads="1"/>
          </p:cNvPicPr>
          <p:nvPr/>
        </p:nvPicPr>
        <p:blipFill>
          <a:blip r:embed="rId2" cstate="print"/>
          <a:srcRect/>
          <a:stretch>
            <a:fillRect/>
          </a:stretch>
        </p:blipFill>
        <p:spPr bwMode="auto">
          <a:xfrm>
            <a:off x="142875" y="6075915"/>
            <a:ext cx="1911350" cy="508000"/>
          </a:xfrm>
          <a:prstGeom prst="rect">
            <a:avLst/>
          </a:prstGeom>
          <a:noFill/>
          <a:ln w="9525">
            <a:noFill/>
            <a:miter lim="800000"/>
            <a:headEnd/>
            <a:tailEnd/>
          </a:ln>
        </p:spPr>
      </p:pic>
      <p:grpSp>
        <p:nvGrpSpPr>
          <p:cNvPr id="3" name="Group 39"/>
          <p:cNvGrpSpPr>
            <a:grpSpLocks/>
          </p:cNvGrpSpPr>
          <p:nvPr/>
        </p:nvGrpSpPr>
        <p:grpSpPr bwMode="auto">
          <a:xfrm>
            <a:off x="7046898" y="5873614"/>
            <a:ext cx="1341440" cy="984386"/>
            <a:chOff x="647" y="753"/>
            <a:chExt cx="2611" cy="1612"/>
          </a:xfrm>
        </p:grpSpPr>
        <p:pic>
          <p:nvPicPr>
            <p:cNvPr id="11" name="Picture 38" descr="ViBRANT Logo No Text-Large"/>
            <p:cNvPicPr>
              <a:picLocks noChangeAspect="1" noChangeArrowheads="1"/>
            </p:cNvPicPr>
            <p:nvPr/>
          </p:nvPicPr>
          <p:blipFill>
            <a:blip r:embed="rId3"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9" name="Rectangle 8"/>
          <p:cNvSpPr/>
          <p:nvPr/>
        </p:nvSpPr>
        <p:spPr>
          <a:xfrm>
            <a:off x="1460186" y="6042992"/>
            <a:ext cx="6664960" cy="584775"/>
          </a:xfrm>
          <a:prstGeom prst="rect">
            <a:avLst/>
          </a:prstGeom>
        </p:spPr>
        <p:txBody>
          <a:bodyPr wrap="square">
            <a:spAutoFit/>
          </a:bodyPr>
          <a:lstStyle/>
          <a:p>
            <a:pPr algn="ctr">
              <a:spcBef>
                <a:spcPct val="20000"/>
              </a:spcBef>
            </a:pPr>
            <a:r>
              <a:rPr lang="en-US" sz="1600" dirty="0" err="1" smtClean="0">
                <a:latin typeface="Calibri" pitchFamily="34" charset="0"/>
              </a:rPr>
              <a:t>ViBRANT</a:t>
            </a:r>
            <a:r>
              <a:rPr lang="en-US" sz="1600" dirty="0" smtClean="0">
                <a:latin typeface="Calibri" pitchFamily="34" charset="0"/>
              </a:rPr>
              <a:t> Tools for DNA taxonomists,  </a:t>
            </a:r>
            <a:br>
              <a:rPr lang="en-US" sz="1600" dirty="0" smtClean="0">
                <a:latin typeface="Calibri" pitchFamily="34" charset="0"/>
              </a:rPr>
            </a:br>
            <a:r>
              <a:rPr lang="en-US" sz="1600" dirty="0" smtClean="0">
                <a:latin typeface="Calibri" pitchFamily="34" charset="0"/>
              </a:rPr>
              <a:t>11 June 2013, Brussels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819150"/>
            <a:ext cx="9201150" cy="56687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a:xfrm>
            <a:off x="478495" y="1299213"/>
            <a:ext cx="8306280" cy="2247047"/>
          </a:xfrm>
        </p:spPr>
        <p:txBody>
          <a:bodyPr>
            <a:normAutofit/>
          </a:bodyPr>
          <a:lstStyle/>
          <a:p>
            <a:pPr algn="ctr"/>
            <a:r>
              <a:rPr lang="en-US" sz="5400" b="1" dirty="0" smtClean="0"/>
              <a:t>Pensoft Journal System</a:t>
            </a:r>
          </a:p>
          <a:p>
            <a:pPr algn="ctr"/>
            <a:r>
              <a:rPr lang="en-US" sz="5400" b="1" dirty="0" smtClean="0"/>
              <a:t>PJS 1.0 ⇒ 2.0</a:t>
            </a:r>
          </a:p>
        </p:txBody>
      </p:sp>
      <p:sp>
        <p:nvSpPr>
          <p:cNvPr id="13318" name="Subtitle 2"/>
          <p:cNvSpPr txBox="1">
            <a:spLocks/>
          </p:cNvSpPr>
          <p:nvPr/>
        </p:nvSpPr>
        <p:spPr bwMode="auto">
          <a:xfrm>
            <a:off x="2768623" y="3952240"/>
            <a:ext cx="3947711" cy="805740"/>
          </a:xfrm>
          <a:prstGeom prst="rect">
            <a:avLst/>
          </a:prstGeom>
          <a:noFill/>
          <a:ln w="9525">
            <a:noFill/>
            <a:miter lim="800000"/>
            <a:headEnd/>
            <a:tailEnd/>
          </a:ln>
        </p:spPr>
        <p:txBody>
          <a:bodyPr/>
          <a:lstStyle/>
          <a:p>
            <a:pPr>
              <a:spcBef>
                <a:spcPct val="20000"/>
              </a:spcBef>
              <a:buFont typeface="Arial" charset="0"/>
              <a:buNone/>
            </a:pPr>
            <a:endParaRPr lang="en-US" sz="2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40778"/>
            <a:ext cx="7772400" cy="1362075"/>
          </a:xfrm>
        </p:spPr>
        <p:txBody>
          <a:bodyPr/>
          <a:lstStyle/>
          <a:p>
            <a:pPr algn="ctr"/>
            <a:r>
              <a:rPr lang="en-US" dirty="0" smtClean="0"/>
              <a:t>What is that?</a:t>
            </a:r>
            <a:endParaRPr lang="bg-BG" dirty="0"/>
          </a:p>
        </p:txBody>
      </p:sp>
    </p:spTree>
    <p:extLst>
      <p:ext uri="{BB962C8B-B14F-4D97-AF65-F5344CB8AC3E}">
        <p14:creationId xmlns="" xmlns:p14="http://schemas.microsoft.com/office/powerpoint/2010/main" val="68110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559" y="723441"/>
            <a:ext cx="8774439" cy="5378155"/>
          </a:xfrm>
        </p:spPr>
        <p:txBody>
          <a:bodyPr/>
          <a:lstStyle/>
          <a:p>
            <a:pPr>
              <a:buNone/>
            </a:pPr>
            <a:r>
              <a:rPr lang="en-US" sz="4000" dirty="0" smtClean="0"/>
              <a:t>PJS 2.0 is an online platform for:</a:t>
            </a:r>
          </a:p>
          <a:p>
            <a:pPr lvl="2"/>
            <a:r>
              <a:rPr lang="en-US" sz="3600" dirty="0" smtClean="0"/>
              <a:t> Authoring </a:t>
            </a:r>
            <a:r>
              <a:rPr lang="en-US" dirty="0" smtClean="0"/>
              <a:t>via</a:t>
            </a:r>
            <a:r>
              <a:rPr lang="en-US" sz="3200" dirty="0" smtClean="0"/>
              <a:t> Pensoft Writing Tool (PWT)</a:t>
            </a:r>
            <a:endParaRPr lang="en-US" sz="3600" dirty="0" smtClean="0"/>
          </a:p>
          <a:p>
            <a:pPr lvl="2"/>
            <a:r>
              <a:rPr lang="en-US" sz="3600" dirty="0" smtClean="0"/>
              <a:t> Peer-review</a:t>
            </a:r>
          </a:p>
          <a:p>
            <a:pPr lvl="2"/>
            <a:r>
              <a:rPr lang="en-US" sz="3600" dirty="0" smtClean="0"/>
              <a:t> Editing</a:t>
            </a:r>
          </a:p>
          <a:p>
            <a:pPr lvl="2"/>
            <a:r>
              <a:rPr lang="en-US" sz="3600" dirty="0" smtClean="0"/>
              <a:t> Publishing</a:t>
            </a:r>
          </a:p>
          <a:p>
            <a:pPr lvl="2"/>
            <a:r>
              <a:rPr lang="en-US" sz="3600" dirty="0" smtClean="0"/>
              <a:t> Dissemination</a:t>
            </a:r>
            <a:endParaRPr lang="en-US" sz="4000" dirty="0"/>
          </a:p>
          <a:p>
            <a:pPr marL="914400" lvl="2" indent="0">
              <a:buNone/>
            </a:pPr>
            <a:r>
              <a:rPr lang="en-US" sz="4000" dirty="0" smtClean="0"/>
              <a:t>of scientific papers</a:t>
            </a:r>
            <a:endParaRPr lang="bg-BG" dirty="0"/>
          </a:p>
        </p:txBody>
      </p:sp>
    </p:spTree>
    <p:extLst>
      <p:ext uri="{BB962C8B-B14F-4D97-AF65-F5344CB8AC3E}">
        <p14:creationId xmlns="" xmlns:p14="http://schemas.microsoft.com/office/powerpoint/2010/main" val="82631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09" y="2210352"/>
            <a:ext cx="7772400" cy="1362075"/>
          </a:xfrm>
        </p:spPr>
        <p:txBody>
          <a:bodyPr/>
          <a:lstStyle/>
          <a:p>
            <a:pPr algn="ctr"/>
            <a:r>
              <a:rPr lang="en-US" dirty="0" smtClean="0"/>
              <a:t>Reviewers types</a:t>
            </a:r>
            <a:br>
              <a:rPr lang="en-US" dirty="0" smtClean="0"/>
            </a:br>
            <a:r>
              <a:rPr lang="en-US" dirty="0" smtClean="0"/>
              <a:t> in </a:t>
            </a:r>
            <a:r>
              <a:rPr lang="en-US" dirty="0" err="1" smtClean="0"/>
              <a:t>pjs</a:t>
            </a:r>
            <a:r>
              <a:rPr lang="en-US" dirty="0" smtClean="0"/>
              <a:t> 2.0</a:t>
            </a:r>
            <a:endParaRPr lang="bg-BG" dirty="0"/>
          </a:p>
        </p:txBody>
      </p:sp>
    </p:spTree>
    <p:extLst>
      <p:ext uri="{BB962C8B-B14F-4D97-AF65-F5344CB8AC3E}">
        <p14:creationId xmlns="" xmlns:p14="http://schemas.microsoft.com/office/powerpoint/2010/main" val="309133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Nominated </a:t>
            </a:r>
            <a:r>
              <a:rPr lang="en-US" dirty="0" smtClean="0"/>
              <a:t>reviewers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Receives a formal request (c</a:t>
            </a:r>
            <a:r>
              <a:rPr lang="en-US" sz="3200" dirty="0" smtClean="0"/>
              <a:t>ancelled if not responded to with N days)</a:t>
            </a:r>
          </a:p>
          <a:p>
            <a:r>
              <a:rPr lang="en-US" sz="3600" dirty="0" smtClean="0"/>
              <a:t>Expected to submit a thorough review</a:t>
            </a:r>
          </a:p>
          <a:p>
            <a:r>
              <a:rPr lang="en-US" sz="3600" dirty="0" smtClean="0"/>
              <a:t>Can edit and comment online</a:t>
            </a:r>
          </a:p>
          <a:p>
            <a:r>
              <a:rPr lang="en-US" sz="3600" dirty="0" smtClean="0"/>
              <a:t>Has an individual due-date</a:t>
            </a:r>
          </a:p>
          <a:p>
            <a:r>
              <a:rPr lang="en-US" sz="3600" dirty="0" smtClean="0"/>
              <a:t>Reminded via email if late</a:t>
            </a:r>
          </a:p>
          <a:p>
            <a:endParaRPr lang="bg-BG" sz="3600" dirty="0"/>
          </a:p>
        </p:txBody>
      </p:sp>
    </p:spTree>
    <p:extLst>
      <p:ext uri="{BB962C8B-B14F-4D97-AF65-F5344CB8AC3E}">
        <p14:creationId xmlns="" xmlns:p14="http://schemas.microsoft.com/office/powerpoint/2010/main" val="1840574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Panel reviewers</a:t>
            </a:r>
          </a:p>
        </p:txBody>
      </p:sp>
      <p:sp>
        <p:nvSpPr>
          <p:cNvPr id="3" name="Content Placeholder 2"/>
          <p:cNvSpPr>
            <a:spLocks noGrp="1"/>
          </p:cNvSpPr>
          <p:nvPr>
            <p:ph idx="1"/>
          </p:nvPr>
        </p:nvSpPr>
        <p:spPr>
          <a:xfrm>
            <a:off x="369561" y="1260153"/>
            <a:ext cx="8774439" cy="5378155"/>
          </a:xfrm>
        </p:spPr>
        <p:txBody>
          <a:bodyPr>
            <a:normAutofit/>
          </a:bodyPr>
          <a:lstStyle/>
          <a:p>
            <a:r>
              <a:rPr lang="en-US" sz="3600" dirty="0" smtClean="0"/>
              <a:t>Receive a notification (</a:t>
            </a:r>
            <a:r>
              <a:rPr lang="en-US" sz="3200" dirty="0" smtClean="0"/>
              <a:t>NO obligation is taken up or implied)</a:t>
            </a:r>
          </a:p>
          <a:p>
            <a:r>
              <a:rPr lang="en-US" sz="3600" dirty="0" smtClean="0"/>
              <a:t>Encouraged to submit a review</a:t>
            </a:r>
          </a:p>
          <a:p>
            <a:r>
              <a:rPr lang="en-US" sz="3600" dirty="0" smtClean="0"/>
              <a:t>Can comment</a:t>
            </a:r>
          </a:p>
          <a:p>
            <a:r>
              <a:rPr lang="en-US" sz="3600" dirty="0" smtClean="0"/>
              <a:t>Have a common due-date</a:t>
            </a:r>
          </a:p>
          <a:p>
            <a:r>
              <a:rPr lang="en-US" sz="3600" dirty="0" smtClean="0"/>
              <a:t>Can’t work on manuscript after due-date</a:t>
            </a:r>
          </a:p>
          <a:p>
            <a:r>
              <a:rPr lang="en-US" sz="3600" dirty="0" smtClean="0"/>
              <a:t>Not reminded via email</a:t>
            </a:r>
            <a:endParaRPr lang="bg-BG" sz="3600" dirty="0"/>
          </a:p>
        </p:txBody>
      </p:sp>
    </p:spTree>
    <p:extLst>
      <p:ext uri="{BB962C8B-B14F-4D97-AF65-F5344CB8AC3E}">
        <p14:creationId xmlns="" xmlns:p14="http://schemas.microsoft.com/office/powerpoint/2010/main" val="3079251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93610552"/>
              </p:ext>
            </p:extLst>
          </p:nvPr>
        </p:nvGraphicFramePr>
        <p:xfrm>
          <a:off x="409644" y="1012135"/>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7403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88744637"/>
              </p:ext>
            </p:extLst>
          </p:nvPr>
        </p:nvGraphicFramePr>
        <p:xfrm>
          <a:off x="499096" y="1270552"/>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0738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89280932"/>
              </p:ext>
            </p:extLst>
          </p:nvPr>
        </p:nvGraphicFramePr>
        <p:xfrm>
          <a:off x="399705" y="1061830"/>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3743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22" descr="zoobankLogo"/>
          <p:cNvPicPr>
            <a:picLocks noChangeAspect="1" noChangeArrowheads="1"/>
          </p:cNvPicPr>
          <p:nvPr/>
        </p:nvPicPr>
        <p:blipFill>
          <a:blip r:embed="rId2" cstate="print"/>
          <a:srcRect/>
          <a:stretch>
            <a:fillRect/>
          </a:stretch>
        </p:blipFill>
        <p:spPr bwMode="auto">
          <a:xfrm>
            <a:off x="5424488" y="703263"/>
            <a:ext cx="3527425" cy="771525"/>
          </a:xfrm>
          <a:prstGeom prst="rect">
            <a:avLst/>
          </a:prstGeom>
          <a:noFill/>
          <a:ln w="9525" algn="ctr">
            <a:solidFill>
              <a:schemeClr val="tx1"/>
            </a:solidFill>
            <a:miter lim="800000"/>
            <a:headEnd/>
            <a:tailEnd/>
          </a:ln>
        </p:spPr>
      </p:pic>
      <p:pic>
        <p:nvPicPr>
          <p:cNvPr id="144389" name="Picture 2" descr="gbif_05"/>
          <p:cNvPicPr>
            <a:picLocks noChangeAspect="1" noChangeArrowheads="1"/>
          </p:cNvPicPr>
          <p:nvPr/>
        </p:nvPicPr>
        <p:blipFill>
          <a:blip r:embed="rId3" cstate="print"/>
          <a:srcRect/>
          <a:stretch>
            <a:fillRect/>
          </a:stretch>
        </p:blipFill>
        <p:spPr bwMode="auto">
          <a:xfrm>
            <a:off x="5457825" y="5387975"/>
            <a:ext cx="2365375" cy="1287463"/>
          </a:xfrm>
          <a:prstGeom prst="rect">
            <a:avLst/>
          </a:prstGeom>
          <a:noFill/>
          <a:ln w="9525" algn="ctr">
            <a:solidFill>
              <a:schemeClr val="tx1"/>
            </a:solidFill>
            <a:miter lim="800000"/>
            <a:headEnd/>
            <a:tailEnd/>
          </a:ln>
        </p:spPr>
      </p:pic>
      <p:pic>
        <p:nvPicPr>
          <p:cNvPr id="144392" name="Picture 21" descr="EOL_Brochure 3.jpg"/>
          <p:cNvPicPr>
            <a:picLocks noChangeAspect="1"/>
          </p:cNvPicPr>
          <p:nvPr/>
        </p:nvPicPr>
        <p:blipFill>
          <a:blip r:embed="rId4" cstate="print"/>
          <a:srcRect/>
          <a:stretch>
            <a:fillRect/>
          </a:stretch>
        </p:blipFill>
        <p:spPr bwMode="auto">
          <a:xfrm>
            <a:off x="5427663" y="2246313"/>
            <a:ext cx="2409825" cy="1541462"/>
          </a:xfrm>
          <a:prstGeom prst="rect">
            <a:avLst/>
          </a:prstGeom>
          <a:noFill/>
          <a:ln w="9525">
            <a:noFill/>
            <a:miter lim="800000"/>
            <a:headEnd/>
            <a:tailEnd/>
          </a:ln>
        </p:spPr>
      </p:pic>
      <p:sp>
        <p:nvSpPr>
          <p:cNvPr id="144395" name="Text Box 37"/>
          <p:cNvSpPr txBox="1">
            <a:spLocks noChangeArrowheads="1"/>
          </p:cNvSpPr>
          <p:nvPr/>
        </p:nvSpPr>
        <p:spPr bwMode="auto">
          <a:xfrm>
            <a:off x="250825" y="60325"/>
            <a:ext cx="8893175" cy="1089529"/>
          </a:xfrm>
          <a:prstGeom prst="rect">
            <a:avLst/>
          </a:prstGeom>
          <a:noFill/>
          <a:ln w="9525">
            <a:noFill/>
            <a:miter lim="800000"/>
            <a:headEnd/>
            <a:tailEnd/>
          </a:ln>
        </p:spPr>
        <p:txBody>
          <a:bodyPr>
            <a:spAutoFit/>
          </a:bodyPr>
          <a:lstStyle/>
          <a:p>
            <a:pPr>
              <a:lnSpc>
                <a:spcPct val="90000"/>
              </a:lnSpc>
              <a:defRPr/>
            </a:pPr>
            <a:r>
              <a:rPr lang="en-US" sz="3600" b="1" dirty="0" smtClean="0">
                <a:latin typeface="+mj-lt"/>
              </a:rPr>
              <a:t>Advanced open access publishing – what does it mean?</a:t>
            </a:r>
            <a:endParaRPr lang="en-US" sz="3600" b="1" dirty="0">
              <a:solidFill>
                <a:srgbClr val="000000"/>
              </a:solidFill>
              <a:latin typeface="+mj-lt"/>
            </a:endParaRPr>
          </a:p>
        </p:txBody>
      </p:sp>
      <p:pic>
        <p:nvPicPr>
          <p:cNvPr id="144396" name="Picture 5" descr="morphbank2"/>
          <p:cNvPicPr>
            <a:picLocks noChangeAspect="1" noChangeArrowheads="1"/>
          </p:cNvPicPr>
          <p:nvPr/>
        </p:nvPicPr>
        <p:blipFill>
          <a:blip r:embed="rId5" cstate="print"/>
          <a:srcRect/>
          <a:stretch>
            <a:fillRect/>
          </a:stretch>
        </p:blipFill>
        <p:spPr bwMode="auto">
          <a:xfrm>
            <a:off x="5443538" y="3862388"/>
            <a:ext cx="3508375" cy="1104900"/>
          </a:xfrm>
          <a:prstGeom prst="rect">
            <a:avLst/>
          </a:prstGeom>
          <a:noFill/>
          <a:ln w="9525">
            <a:solidFill>
              <a:schemeClr val="tx1"/>
            </a:solidFill>
            <a:miter lim="800000"/>
            <a:headEnd/>
            <a:tailEnd/>
          </a:ln>
        </p:spPr>
      </p:pic>
      <p:pic>
        <p:nvPicPr>
          <p:cNvPr id="144397" name="Picture 13" descr="googleearth"/>
          <p:cNvPicPr>
            <a:picLocks noChangeAspect="1" noChangeArrowheads="1"/>
          </p:cNvPicPr>
          <p:nvPr/>
        </p:nvPicPr>
        <p:blipFill>
          <a:blip r:embed="rId6" cstate="print"/>
          <a:srcRect/>
          <a:stretch>
            <a:fillRect/>
          </a:stretch>
        </p:blipFill>
        <p:spPr bwMode="auto">
          <a:xfrm>
            <a:off x="6897688" y="4911725"/>
            <a:ext cx="1943100" cy="1457325"/>
          </a:xfrm>
          <a:prstGeom prst="rect">
            <a:avLst/>
          </a:prstGeom>
          <a:noFill/>
          <a:ln w="9525">
            <a:noFill/>
            <a:miter lim="800000"/>
            <a:headEnd/>
            <a:tailEnd/>
          </a:ln>
        </p:spPr>
      </p:pic>
      <p:grpSp>
        <p:nvGrpSpPr>
          <p:cNvPr id="2" name="Group 27"/>
          <p:cNvGrpSpPr>
            <a:grpSpLocks/>
          </p:cNvGrpSpPr>
          <p:nvPr/>
        </p:nvGrpSpPr>
        <p:grpSpPr bwMode="auto">
          <a:xfrm>
            <a:off x="3873500" y="2741613"/>
            <a:ext cx="1546225" cy="3476625"/>
            <a:chOff x="2440" y="1727"/>
            <a:chExt cx="974" cy="2190"/>
          </a:xfrm>
        </p:grpSpPr>
        <p:sp>
          <p:nvSpPr>
            <p:cNvPr id="7191" name="Line 16"/>
            <p:cNvSpPr>
              <a:spLocks noChangeShapeType="1"/>
            </p:cNvSpPr>
            <p:nvPr/>
          </p:nvSpPr>
          <p:spPr bwMode="auto">
            <a:xfrm>
              <a:off x="2504" y="1946"/>
              <a:ext cx="764" cy="0"/>
            </a:xfrm>
            <a:prstGeom prst="line">
              <a:avLst/>
            </a:prstGeom>
            <a:noFill/>
            <a:ln w="76200">
              <a:solidFill>
                <a:schemeClr val="tx1"/>
              </a:solidFill>
              <a:round/>
              <a:headEnd/>
              <a:tailEnd type="triangle" w="med" len="med"/>
            </a:ln>
          </p:spPr>
          <p:txBody>
            <a:bodyPr/>
            <a:lstStyle/>
            <a:p>
              <a:endParaRPr lang="bg-BG"/>
            </a:p>
          </p:txBody>
        </p:sp>
        <p:sp>
          <p:nvSpPr>
            <p:cNvPr id="7192" name="Text Box 17"/>
            <p:cNvSpPr txBox="1">
              <a:spLocks noChangeArrowheads="1"/>
            </p:cNvSpPr>
            <p:nvPr/>
          </p:nvSpPr>
          <p:spPr bwMode="auto">
            <a:xfrm>
              <a:off x="2440" y="1727"/>
              <a:ext cx="974" cy="194"/>
            </a:xfrm>
            <a:prstGeom prst="rect">
              <a:avLst/>
            </a:prstGeom>
            <a:noFill/>
            <a:ln w="9525">
              <a:noFill/>
              <a:miter lim="800000"/>
              <a:headEnd/>
              <a:tailEnd/>
            </a:ln>
          </p:spPr>
          <p:txBody>
            <a:bodyPr>
              <a:spAutoFit/>
            </a:bodyPr>
            <a:lstStyle/>
            <a:p>
              <a:r>
                <a:rPr lang="en-US" sz="1400" b="1"/>
                <a:t>Descriptions</a:t>
              </a:r>
            </a:p>
          </p:txBody>
        </p:sp>
        <p:sp>
          <p:nvSpPr>
            <p:cNvPr id="7193" name="Line 18"/>
            <p:cNvSpPr>
              <a:spLocks noChangeShapeType="1"/>
            </p:cNvSpPr>
            <p:nvPr/>
          </p:nvSpPr>
          <p:spPr bwMode="auto">
            <a:xfrm flipV="1">
              <a:off x="2493" y="2788"/>
              <a:ext cx="844" cy="6"/>
            </a:xfrm>
            <a:prstGeom prst="line">
              <a:avLst/>
            </a:prstGeom>
            <a:noFill/>
            <a:ln w="76200">
              <a:solidFill>
                <a:schemeClr val="tx1"/>
              </a:solidFill>
              <a:round/>
              <a:headEnd/>
              <a:tailEnd type="triangle" w="med" len="med"/>
            </a:ln>
          </p:spPr>
          <p:txBody>
            <a:bodyPr/>
            <a:lstStyle/>
            <a:p>
              <a:endParaRPr lang="bg-BG"/>
            </a:p>
          </p:txBody>
        </p:sp>
        <p:sp>
          <p:nvSpPr>
            <p:cNvPr id="7194" name="Text Box 19"/>
            <p:cNvSpPr txBox="1">
              <a:spLocks noChangeArrowheads="1"/>
            </p:cNvSpPr>
            <p:nvPr/>
          </p:nvSpPr>
          <p:spPr bwMode="auto">
            <a:xfrm>
              <a:off x="2649" y="2507"/>
              <a:ext cx="712" cy="194"/>
            </a:xfrm>
            <a:prstGeom prst="rect">
              <a:avLst/>
            </a:prstGeom>
            <a:noFill/>
            <a:ln w="9525">
              <a:noFill/>
              <a:miter lim="800000"/>
              <a:headEnd/>
              <a:tailEnd/>
            </a:ln>
          </p:spPr>
          <p:txBody>
            <a:bodyPr>
              <a:spAutoFit/>
            </a:bodyPr>
            <a:lstStyle/>
            <a:p>
              <a:r>
                <a:rPr lang="en-US" sz="1400" b="1"/>
                <a:t>Image</a:t>
              </a:r>
              <a:r>
                <a:rPr lang="bg-BG" sz="1400" b="1"/>
                <a:t>s</a:t>
              </a:r>
              <a:endParaRPr lang="en-US" sz="1400" b="1"/>
            </a:p>
          </p:txBody>
        </p:sp>
        <p:sp>
          <p:nvSpPr>
            <p:cNvPr id="7195" name="Line 20"/>
            <p:cNvSpPr>
              <a:spLocks noChangeShapeType="1"/>
            </p:cNvSpPr>
            <p:nvPr/>
          </p:nvSpPr>
          <p:spPr bwMode="auto">
            <a:xfrm>
              <a:off x="2614" y="3917"/>
              <a:ext cx="653" cy="0"/>
            </a:xfrm>
            <a:prstGeom prst="line">
              <a:avLst/>
            </a:prstGeom>
            <a:noFill/>
            <a:ln w="76200">
              <a:solidFill>
                <a:schemeClr val="tx1"/>
              </a:solidFill>
              <a:round/>
              <a:headEnd/>
              <a:tailEnd type="triangle" w="med" len="med"/>
            </a:ln>
          </p:spPr>
          <p:txBody>
            <a:bodyPr/>
            <a:lstStyle/>
            <a:p>
              <a:endParaRPr lang="bg-BG"/>
            </a:p>
          </p:txBody>
        </p:sp>
        <p:sp>
          <p:nvSpPr>
            <p:cNvPr id="7196" name="Text Box 21"/>
            <p:cNvSpPr txBox="1">
              <a:spLocks noChangeArrowheads="1"/>
            </p:cNvSpPr>
            <p:nvPr/>
          </p:nvSpPr>
          <p:spPr bwMode="auto">
            <a:xfrm>
              <a:off x="2589" y="3689"/>
              <a:ext cx="750" cy="165"/>
            </a:xfrm>
            <a:prstGeom prst="rect">
              <a:avLst/>
            </a:prstGeom>
            <a:noFill/>
            <a:ln w="9525">
              <a:noFill/>
              <a:miter lim="800000"/>
              <a:headEnd/>
              <a:tailEnd/>
            </a:ln>
          </p:spPr>
          <p:txBody>
            <a:bodyPr>
              <a:spAutoFit/>
            </a:bodyPr>
            <a:lstStyle/>
            <a:p>
              <a:r>
                <a:rPr lang="bg-BG" sz="1100" b="1"/>
                <a:t>Occurrences</a:t>
              </a:r>
              <a:endParaRPr lang="en-US" sz="1100" b="1"/>
            </a:p>
          </p:txBody>
        </p:sp>
      </p:grpSp>
      <p:grpSp>
        <p:nvGrpSpPr>
          <p:cNvPr id="3" name="Group 28"/>
          <p:cNvGrpSpPr>
            <a:grpSpLocks/>
          </p:cNvGrpSpPr>
          <p:nvPr/>
        </p:nvGrpSpPr>
        <p:grpSpPr bwMode="auto">
          <a:xfrm>
            <a:off x="3948113" y="1279525"/>
            <a:ext cx="1546225" cy="696913"/>
            <a:chOff x="2432" y="788"/>
            <a:chExt cx="974" cy="439"/>
          </a:xfrm>
        </p:grpSpPr>
        <p:sp>
          <p:nvSpPr>
            <p:cNvPr id="7188" name="Line 14"/>
            <p:cNvSpPr>
              <a:spLocks noChangeShapeType="1"/>
            </p:cNvSpPr>
            <p:nvPr/>
          </p:nvSpPr>
          <p:spPr bwMode="auto">
            <a:xfrm>
              <a:off x="2476" y="1014"/>
              <a:ext cx="685" cy="0"/>
            </a:xfrm>
            <a:prstGeom prst="line">
              <a:avLst/>
            </a:prstGeom>
            <a:noFill/>
            <a:ln w="76200">
              <a:solidFill>
                <a:schemeClr val="tx1"/>
              </a:solidFill>
              <a:round/>
              <a:headEnd/>
              <a:tailEnd type="triangle" w="med" len="med"/>
            </a:ln>
          </p:spPr>
          <p:txBody>
            <a:bodyPr/>
            <a:lstStyle/>
            <a:p>
              <a:endParaRPr lang="bg-BG"/>
            </a:p>
          </p:txBody>
        </p:sp>
        <p:sp>
          <p:nvSpPr>
            <p:cNvPr id="7189" name="Text Box 15"/>
            <p:cNvSpPr txBox="1">
              <a:spLocks noChangeArrowheads="1"/>
            </p:cNvSpPr>
            <p:nvPr/>
          </p:nvSpPr>
          <p:spPr bwMode="auto">
            <a:xfrm>
              <a:off x="2432" y="788"/>
              <a:ext cx="974" cy="184"/>
            </a:xfrm>
            <a:prstGeom prst="rect">
              <a:avLst/>
            </a:prstGeom>
            <a:noFill/>
            <a:ln w="9525">
              <a:noFill/>
              <a:miter lim="800000"/>
              <a:headEnd/>
              <a:tailEnd/>
            </a:ln>
          </p:spPr>
          <p:txBody>
            <a:bodyPr>
              <a:spAutoFit/>
            </a:bodyPr>
            <a:lstStyle/>
            <a:p>
              <a:r>
                <a:rPr lang="en-US" sz="1300" b="1"/>
                <a:t>Nomenclature</a:t>
              </a:r>
            </a:p>
          </p:txBody>
        </p:sp>
        <p:sp>
          <p:nvSpPr>
            <p:cNvPr id="7190" name="Text Box 22"/>
            <p:cNvSpPr txBox="1">
              <a:spLocks noChangeArrowheads="1"/>
            </p:cNvSpPr>
            <p:nvPr/>
          </p:nvSpPr>
          <p:spPr bwMode="auto">
            <a:xfrm>
              <a:off x="2563" y="1043"/>
              <a:ext cx="708" cy="184"/>
            </a:xfrm>
            <a:prstGeom prst="rect">
              <a:avLst/>
            </a:prstGeom>
            <a:noFill/>
            <a:ln w="9525">
              <a:noFill/>
              <a:miter lim="800000"/>
              <a:headEnd/>
              <a:tailEnd/>
            </a:ln>
          </p:spPr>
          <p:txBody>
            <a:bodyPr>
              <a:spAutoFit/>
            </a:bodyPr>
            <a:lstStyle/>
            <a:p>
              <a:r>
                <a:rPr lang="en-US" sz="1300" b="1"/>
                <a:t>Literature</a:t>
              </a:r>
            </a:p>
          </p:txBody>
        </p:sp>
      </p:grpSp>
      <p:pic>
        <p:nvPicPr>
          <p:cNvPr id="7178" name="Picture 23" descr="description"/>
          <p:cNvPicPr>
            <a:picLocks noChangeAspect="1" noChangeArrowheads="1"/>
          </p:cNvPicPr>
          <p:nvPr/>
        </p:nvPicPr>
        <p:blipFill>
          <a:blip r:embed="rId7" cstate="print"/>
          <a:srcRect/>
          <a:stretch>
            <a:fillRect/>
          </a:stretch>
        </p:blipFill>
        <p:spPr bwMode="auto">
          <a:xfrm>
            <a:off x="231775" y="2101850"/>
            <a:ext cx="3643313" cy="1092200"/>
          </a:xfrm>
          <a:prstGeom prst="rect">
            <a:avLst/>
          </a:prstGeom>
          <a:noFill/>
          <a:ln w="9525" algn="ctr">
            <a:solidFill>
              <a:schemeClr val="tx1"/>
            </a:solidFill>
            <a:miter lim="800000"/>
            <a:headEnd/>
            <a:tailEnd/>
          </a:ln>
        </p:spPr>
      </p:pic>
      <p:pic>
        <p:nvPicPr>
          <p:cNvPr id="7179" name="Picture 25" descr="AustraluticaAfricana"/>
          <p:cNvPicPr>
            <a:picLocks noChangeAspect="1" noChangeArrowheads="1"/>
          </p:cNvPicPr>
          <p:nvPr/>
        </p:nvPicPr>
        <p:blipFill>
          <a:blip r:embed="rId8" cstate="print"/>
          <a:srcRect/>
          <a:stretch>
            <a:fillRect/>
          </a:stretch>
        </p:blipFill>
        <p:spPr bwMode="auto">
          <a:xfrm>
            <a:off x="2030413" y="3521075"/>
            <a:ext cx="1865312" cy="1911350"/>
          </a:xfrm>
          <a:prstGeom prst="rect">
            <a:avLst/>
          </a:prstGeom>
          <a:noFill/>
          <a:ln w="9525" algn="ctr">
            <a:solidFill>
              <a:schemeClr val="tx1"/>
            </a:solidFill>
            <a:miter lim="800000"/>
            <a:headEnd/>
            <a:tailEnd/>
          </a:ln>
        </p:spPr>
      </p:pic>
      <p:pic>
        <p:nvPicPr>
          <p:cNvPr id="7180" name="Picture 26" descr="nomenclature"/>
          <p:cNvPicPr>
            <a:picLocks noChangeAspect="1" noChangeArrowheads="1"/>
          </p:cNvPicPr>
          <p:nvPr/>
        </p:nvPicPr>
        <p:blipFill>
          <a:blip r:embed="rId9" cstate="print"/>
          <a:srcRect/>
          <a:stretch>
            <a:fillRect/>
          </a:stretch>
        </p:blipFill>
        <p:spPr bwMode="auto">
          <a:xfrm>
            <a:off x="231775" y="1323975"/>
            <a:ext cx="3600450" cy="482600"/>
          </a:xfrm>
          <a:prstGeom prst="rect">
            <a:avLst/>
          </a:prstGeom>
          <a:noFill/>
          <a:ln w="9525" algn="ctr">
            <a:solidFill>
              <a:schemeClr val="tx1"/>
            </a:solidFill>
            <a:miter lim="800000"/>
            <a:headEnd/>
            <a:tailEnd/>
          </a:ln>
        </p:spPr>
      </p:pic>
      <p:pic>
        <p:nvPicPr>
          <p:cNvPr id="7181" name="Picture 27" descr="MatExe"/>
          <p:cNvPicPr>
            <a:picLocks noChangeAspect="1" noChangeArrowheads="1"/>
          </p:cNvPicPr>
          <p:nvPr/>
        </p:nvPicPr>
        <p:blipFill>
          <a:blip r:embed="rId10" cstate="print"/>
          <a:srcRect/>
          <a:stretch>
            <a:fillRect/>
          </a:stretch>
        </p:blipFill>
        <p:spPr bwMode="auto">
          <a:xfrm>
            <a:off x="238125" y="5741988"/>
            <a:ext cx="3678238" cy="674687"/>
          </a:xfrm>
          <a:prstGeom prst="rect">
            <a:avLst/>
          </a:prstGeom>
          <a:noFill/>
          <a:ln w="9525">
            <a:solidFill>
              <a:schemeClr val="tx1"/>
            </a:solidFill>
            <a:miter lim="800000"/>
            <a:headEnd/>
            <a:tailEnd/>
          </a:ln>
        </p:spPr>
      </p:pic>
      <p:pic>
        <p:nvPicPr>
          <p:cNvPr id="7182" name="Picture 40" descr="palp"/>
          <p:cNvPicPr>
            <a:picLocks noChangeAspect="1" noChangeArrowheads="1"/>
          </p:cNvPicPr>
          <p:nvPr/>
        </p:nvPicPr>
        <p:blipFill>
          <a:blip r:embed="rId11" cstate="print"/>
          <a:srcRect/>
          <a:stretch>
            <a:fillRect/>
          </a:stretch>
        </p:blipFill>
        <p:spPr bwMode="auto">
          <a:xfrm>
            <a:off x="231775" y="3522663"/>
            <a:ext cx="1714500" cy="1928812"/>
          </a:xfrm>
          <a:prstGeom prst="rect">
            <a:avLst/>
          </a:prstGeom>
          <a:noFill/>
          <a:ln w="9525">
            <a:noFill/>
            <a:miter lim="800000"/>
            <a:headEnd/>
            <a:tailEnd/>
          </a:ln>
        </p:spPr>
      </p:pic>
      <p:sp>
        <p:nvSpPr>
          <p:cNvPr id="35" name="Line 18"/>
          <p:cNvSpPr>
            <a:spLocks noChangeShapeType="1"/>
          </p:cNvSpPr>
          <p:nvPr/>
        </p:nvSpPr>
        <p:spPr bwMode="auto">
          <a:xfrm flipV="1">
            <a:off x="4005263" y="3449638"/>
            <a:ext cx="1290637" cy="509587"/>
          </a:xfrm>
          <a:prstGeom prst="line">
            <a:avLst/>
          </a:prstGeom>
          <a:noFill/>
          <a:ln w="76200">
            <a:solidFill>
              <a:schemeClr val="tx1"/>
            </a:solidFill>
            <a:round/>
            <a:headEnd/>
            <a:tailEnd type="triangle" w="med" len="med"/>
          </a:ln>
        </p:spPr>
        <p:txBody>
          <a:bodyPr/>
          <a:lstStyle/>
          <a:p>
            <a:endParaRPr lang="bg-BG"/>
          </a:p>
        </p:txBody>
      </p:sp>
      <p:pic>
        <p:nvPicPr>
          <p:cNvPr id="2050" name="Picture 2"/>
          <p:cNvPicPr>
            <a:picLocks noChangeAspect="1" noChangeArrowheads="1"/>
          </p:cNvPicPr>
          <p:nvPr/>
        </p:nvPicPr>
        <p:blipFill>
          <a:blip r:embed="rId12" cstate="print"/>
          <a:srcRect/>
          <a:stretch>
            <a:fillRect/>
          </a:stretch>
        </p:blipFill>
        <p:spPr bwMode="auto">
          <a:xfrm>
            <a:off x="5419725" y="1547813"/>
            <a:ext cx="3549650" cy="685800"/>
          </a:xfrm>
          <a:prstGeom prst="rect">
            <a:avLst/>
          </a:prstGeom>
          <a:noFill/>
          <a:ln w="9525">
            <a:noFill/>
            <a:miter lim="800000"/>
            <a:headEnd/>
            <a:tailEnd/>
          </a:ln>
        </p:spPr>
      </p:pic>
      <p:pic>
        <p:nvPicPr>
          <p:cNvPr id="36" name="Picture 2"/>
          <p:cNvPicPr>
            <a:picLocks noChangeAspect="1" noChangeArrowheads="1"/>
          </p:cNvPicPr>
          <p:nvPr/>
        </p:nvPicPr>
        <p:blipFill>
          <a:blip r:embed="rId13" cstate="print"/>
          <a:srcRect/>
          <a:stretch>
            <a:fillRect/>
          </a:stretch>
        </p:blipFill>
        <p:spPr bwMode="auto">
          <a:xfrm>
            <a:off x="7881938" y="2235200"/>
            <a:ext cx="1073150" cy="725488"/>
          </a:xfrm>
          <a:prstGeom prst="rect">
            <a:avLst/>
          </a:prstGeom>
          <a:noFill/>
          <a:ln w="9525">
            <a:noFill/>
            <a:miter lim="800000"/>
            <a:headEnd/>
            <a:tailEnd/>
          </a:ln>
        </p:spPr>
      </p:pic>
      <p:pic>
        <p:nvPicPr>
          <p:cNvPr id="37" name="Inhaltsplatzhalter 4" descr="Plazi_books.jpg"/>
          <p:cNvPicPr>
            <a:picLocks noChangeAspect="1"/>
          </p:cNvPicPr>
          <p:nvPr/>
        </p:nvPicPr>
        <p:blipFill>
          <a:blip r:embed="rId14" cstate="print"/>
          <a:srcRect/>
          <a:stretch>
            <a:fillRect/>
          </a:stretch>
        </p:blipFill>
        <p:spPr bwMode="auto">
          <a:xfrm>
            <a:off x="7905750" y="3043238"/>
            <a:ext cx="1074738" cy="715962"/>
          </a:xfrm>
          <a:prstGeom prst="rect">
            <a:avLst/>
          </a:prstGeom>
          <a:noFill/>
          <a:ln w="9525">
            <a:noFill/>
            <a:miter lim="800000"/>
            <a:headEnd/>
            <a:tailEnd/>
          </a:ln>
        </p:spPr>
      </p:pic>
      <p:sp>
        <p:nvSpPr>
          <p:cNvPr id="38" name="Rectangle 37"/>
          <p:cNvSpPr/>
          <p:nvPr/>
        </p:nvSpPr>
        <p:spPr>
          <a:xfrm>
            <a:off x="7891463" y="3086100"/>
            <a:ext cx="787400" cy="322263"/>
          </a:xfrm>
          <a:prstGeom prst="rect">
            <a:avLst/>
          </a:prstGeom>
        </p:spPr>
        <p:txBody>
          <a:bodyPr>
            <a:spAutoFit/>
          </a:bodyPr>
          <a:lstStyle/>
          <a:p>
            <a:pPr>
              <a:defRPr/>
            </a:pPr>
            <a:r>
              <a:rPr lang="bg-BG" b="1" dirty="0">
                <a:solidFill>
                  <a:schemeClr val="tx2">
                    <a:lumMod val="25000"/>
                  </a:schemeClr>
                </a:solidFill>
              </a:rPr>
              <a:t>Plazi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3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3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3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3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tx1"/>
                </a:solidFill>
              </a:rPr>
              <a:t>Review processes in PJS 2.0</a:t>
            </a:r>
            <a:endParaRPr lang="bg-B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431270947"/>
              </p:ext>
            </p:extLst>
          </p:nvPr>
        </p:nvGraphicFramePr>
        <p:xfrm>
          <a:off x="389766" y="1200979"/>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943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Feedback							</a:t>
            </a:r>
            <a:endParaRPr lang="bg-BG"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11603203"/>
              </p:ext>
            </p:extLst>
          </p:nvPr>
        </p:nvGraphicFramePr>
        <p:xfrm>
          <a:off x="369888" y="1161221"/>
          <a:ext cx="8404225" cy="537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637818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531" y="1630018"/>
            <a:ext cx="8229600" cy="4525963"/>
          </a:xfrm>
        </p:spPr>
        <p:txBody>
          <a:bodyPr>
            <a:normAutofit fontScale="85000" lnSpcReduction="10000"/>
          </a:bodyPr>
          <a:lstStyle/>
          <a:p>
            <a:pPr>
              <a:lnSpc>
                <a:spcPct val="150000"/>
              </a:lnSpc>
              <a:buNone/>
            </a:pPr>
            <a:r>
              <a:rPr lang="en-US" sz="3600" dirty="0"/>
              <a:t>Upfront OR In-House markup </a:t>
            </a:r>
            <a:r>
              <a:rPr lang="en-US" sz="3600" dirty="0" smtClean="0"/>
              <a:t>?</a:t>
            </a:r>
            <a:endParaRPr lang="en-US" sz="3600" dirty="0"/>
          </a:p>
          <a:p>
            <a:pPr>
              <a:lnSpc>
                <a:spcPct val="150000"/>
              </a:lnSpc>
            </a:pPr>
            <a:r>
              <a:rPr lang="en-US" sz="3600" dirty="0"/>
              <a:t>We have </a:t>
            </a:r>
            <a:r>
              <a:rPr lang="en-US" sz="3600" dirty="0" smtClean="0"/>
              <a:t>both of them!</a:t>
            </a:r>
          </a:p>
          <a:p>
            <a:pPr lvl="2">
              <a:lnSpc>
                <a:spcPct val="150000"/>
              </a:lnSpc>
            </a:pPr>
            <a:r>
              <a:rPr lang="en-US" sz="3200" dirty="0" smtClean="0"/>
              <a:t>PJS 1.0 + PMT</a:t>
            </a:r>
          </a:p>
          <a:p>
            <a:pPr lvl="2">
              <a:lnSpc>
                <a:spcPct val="150000"/>
              </a:lnSpc>
            </a:pPr>
            <a:r>
              <a:rPr lang="en-US" sz="3200" dirty="0" smtClean="0"/>
              <a:t>PWT + PJS 2.0</a:t>
            </a:r>
          </a:p>
          <a:p>
            <a:pPr>
              <a:lnSpc>
                <a:spcPct val="150000"/>
              </a:lnSpc>
            </a:pPr>
            <a:r>
              <a:rPr lang="en-US" sz="3600" dirty="0" smtClean="0"/>
              <a:t>The journal decides which one to offer</a:t>
            </a:r>
          </a:p>
          <a:p>
            <a:pPr>
              <a:lnSpc>
                <a:spcPct val="150000"/>
              </a:lnSpc>
            </a:pPr>
            <a:r>
              <a:rPr lang="en-US" sz="3600" dirty="0" smtClean="0"/>
              <a:t>Then the authors choose</a:t>
            </a:r>
          </a:p>
          <a:p>
            <a:pPr>
              <a:lnSpc>
                <a:spcPct val="150000"/>
              </a:lnSpc>
              <a:buNone/>
            </a:pPr>
            <a:endParaRPr lang="en-US" sz="3600" dirty="0"/>
          </a:p>
        </p:txBody>
      </p:sp>
      <p:sp>
        <p:nvSpPr>
          <p:cNvPr id="4" name="Rectangle 3"/>
          <p:cNvSpPr/>
          <p:nvPr/>
        </p:nvSpPr>
        <p:spPr>
          <a:xfrm>
            <a:off x="2999075" y="335375"/>
            <a:ext cx="3379451" cy="923330"/>
          </a:xfrm>
          <a:prstGeom prst="rect">
            <a:avLst/>
          </a:prstGeom>
        </p:spPr>
        <p:txBody>
          <a:bodyPr wrap="none">
            <a:spAutoFit/>
          </a:bodyPr>
          <a:lstStyle/>
          <a:p>
            <a:r>
              <a:rPr lang="en-US" sz="5400" dirty="0" smtClean="0"/>
              <a:t>Markup ?</a:t>
            </a:r>
            <a:endParaRPr lang="bg-BG" sz="5400" dirty="0"/>
          </a:p>
        </p:txBody>
      </p:sp>
    </p:spTree>
    <p:extLst>
      <p:ext uri="{BB962C8B-B14F-4D97-AF65-F5344CB8AC3E}">
        <p14:creationId xmlns="" xmlns:p14="http://schemas.microsoft.com/office/powerpoint/2010/main" val="23941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What formats does PJS 2.0 use?</a:t>
            </a:r>
            <a:endParaRPr lang="bg-BG" sz="4000" dirty="0">
              <a:solidFill>
                <a:schemeClr val="tx1"/>
              </a:solidFill>
            </a:endParaRPr>
          </a:p>
        </p:txBody>
      </p:sp>
      <p:sp>
        <p:nvSpPr>
          <p:cNvPr id="3" name="Content Placeholder 2"/>
          <p:cNvSpPr>
            <a:spLocks noGrp="1"/>
          </p:cNvSpPr>
          <p:nvPr>
            <p:ph idx="1"/>
          </p:nvPr>
        </p:nvSpPr>
        <p:spPr>
          <a:xfrm>
            <a:off x="528586" y="1439058"/>
            <a:ext cx="8404880" cy="5956328"/>
          </a:xfrm>
        </p:spPr>
        <p:txBody>
          <a:bodyPr>
            <a:normAutofit/>
          </a:bodyPr>
          <a:lstStyle/>
          <a:p>
            <a:r>
              <a:rPr lang="en-US" sz="3600" dirty="0" smtClean="0"/>
              <a:t>XML in</a:t>
            </a:r>
          </a:p>
          <a:p>
            <a:r>
              <a:rPr lang="en-US" sz="3600" dirty="0" smtClean="0"/>
              <a:t>XML out</a:t>
            </a:r>
          </a:p>
          <a:p>
            <a:r>
              <a:rPr lang="en-US" sz="3600" dirty="0" smtClean="0"/>
              <a:t>XML throughout</a:t>
            </a:r>
          </a:p>
          <a:p>
            <a:r>
              <a:rPr lang="en-US" sz="3600" dirty="0" smtClean="0"/>
              <a:t>The humans never see it!</a:t>
            </a:r>
          </a:p>
          <a:p>
            <a:r>
              <a:rPr lang="en-US" sz="3600" dirty="0" smtClean="0"/>
              <a:t>They read the web page</a:t>
            </a:r>
          </a:p>
          <a:p>
            <a:r>
              <a:rPr lang="en-US" sz="3600" dirty="0" smtClean="0"/>
              <a:t>or download the PDF</a:t>
            </a:r>
          </a:p>
        </p:txBody>
      </p:sp>
    </p:spTree>
    <p:extLst>
      <p:ext uri="{BB962C8B-B14F-4D97-AF65-F5344CB8AC3E}">
        <p14:creationId xmlns="" xmlns:p14="http://schemas.microsoft.com/office/powerpoint/2010/main" val="122830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Just to make this very clear</a:t>
            </a:r>
            <a:endParaRPr lang="bg-BG" dirty="0">
              <a:solidFill>
                <a:schemeClr val="tx1"/>
              </a:solidFill>
            </a:endParaRPr>
          </a:p>
        </p:txBody>
      </p:sp>
      <p:sp>
        <p:nvSpPr>
          <p:cNvPr id="3" name="Content Placeholder 2"/>
          <p:cNvSpPr>
            <a:spLocks noGrp="1"/>
          </p:cNvSpPr>
          <p:nvPr>
            <p:ph idx="1"/>
          </p:nvPr>
        </p:nvSpPr>
        <p:spPr>
          <a:xfrm>
            <a:off x="567967" y="1396302"/>
            <a:ext cx="8404880" cy="3425864"/>
          </a:xfrm>
        </p:spPr>
        <p:txBody>
          <a:bodyPr>
            <a:normAutofit fontScale="92500" lnSpcReduction="10000"/>
          </a:bodyPr>
          <a:lstStyle/>
          <a:p>
            <a:pPr>
              <a:lnSpc>
                <a:spcPct val="220000"/>
              </a:lnSpc>
            </a:pPr>
            <a:r>
              <a:rPr lang="en-US" sz="3500" dirty="0"/>
              <a:t>Author DO NOT DO markup in PWT! </a:t>
            </a:r>
            <a:endParaRPr lang="en-US" sz="3500" dirty="0" smtClean="0"/>
          </a:p>
          <a:p>
            <a:pPr>
              <a:lnSpc>
                <a:spcPct val="220000"/>
              </a:lnSpc>
            </a:pPr>
            <a:r>
              <a:rPr lang="en-US" sz="3500" dirty="0" smtClean="0"/>
              <a:t>They </a:t>
            </a:r>
            <a:r>
              <a:rPr lang="en-US" sz="3500" dirty="0"/>
              <a:t>just write their </a:t>
            </a:r>
            <a:r>
              <a:rPr lang="en-US" sz="3500" dirty="0" smtClean="0"/>
              <a:t>manuscripts</a:t>
            </a:r>
          </a:p>
          <a:p>
            <a:pPr>
              <a:lnSpc>
                <a:spcPct val="220000"/>
              </a:lnSpc>
            </a:pPr>
            <a:r>
              <a:rPr lang="en-US" sz="3500" dirty="0" smtClean="0"/>
              <a:t>The </a:t>
            </a:r>
            <a:r>
              <a:rPr lang="en-US" sz="3500" dirty="0"/>
              <a:t>PWT DOES the markup for </a:t>
            </a:r>
            <a:r>
              <a:rPr lang="en-US" sz="3500" dirty="0" smtClean="0"/>
              <a:t>them </a:t>
            </a:r>
            <a:endParaRPr lang="en-US" sz="3500" dirty="0"/>
          </a:p>
          <a:p>
            <a:pPr>
              <a:lnSpc>
                <a:spcPct val="220000"/>
              </a:lnSpc>
              <a:buNone/>
            </a:pPr>
            <a:endParaRPr lang="bg-BG" sz="3600" dirty="0"/>
          </a:p>
        </p:txBody>
      </p:sp>
    </p:spTree>
    <p:extLst>
      <p:ext uri="{BB962C8B-B14F-4D97-AF65-F5344CB8AC3E}">
        <p14:creationId xmlns="" xmlns:p14="http://schemas.microsoft.com/office/powerpoint/2010/main" val="2218742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55368"/>
            <a:ext cx="8229600" cy="1143000"/>
          </a:xfrm>
        </p:spPr>
        <p:txBody>
          <a:bodyPr/>
          <a:lstStyle/>
          <a:p>
            <a:r>
              <a:rPr lang="en-US" dirty="0" smtClean="0">
                <a:solidFill>
                  <a:schemeClr val="tx1"/>
                </a:solidFill>
              </a:rPr>
              <a:t>Benefits for authors</a:t>
            </a:r>
            <a:endParaRPr lang="bg-BG" dirty="0">
              <a:solidFill>
                <a:schemeClr val="tx1"/>
              </a:solidFill>
            </a:endParaRPr>
          </a:p>
        </p:txBody>
      </p:sp>
      <p:sp>
        <p:nvSpPr>
          <p:cNvPr id="3" name="Content Placeholder 2"/>
          <p:cNvSpPr>
            <a:spLocks noGrp="1"/>
          </p:cNvSpPr>
          <p:nvPr>
            <p:ph idx="1"/>
          </p:nvPr>
        </p:nvSpPr>
        <p:spPr>
          <a:xfrm>
            <a:off x="417443" y="1590261"/>
            <a:ext cx="8726557" cy="4525963"/>
          </a:xfrm>
        </p:spPr>
        <p:txBody>
          <a:bodyPr/>
          <a:lstStyle/>
          <a:p>
            <a:r>
              <a:rPr lang="en-US" sz="2800" dirty="0" smtClean="0"/>
              <a:t>All versions of the manuscript stored online</a:t>
            </a:r>
          </a:p>
          <a:p>
            <a:r>
              <a:rPr lang="en-US" sz="2800" dirty="0" smtClean="0"/>
              <a:t>Faster, better peer-reviews</a:t>
            </a:r>
          </a:p>
          <a:p>
            <a:r>
              <a:rPr lang="en-US" sz="2800" dirty="0" smtClean="0"/>
              <a:t>Can suggest reviewers</a:t>
            </a:r>
          </a:p>
          <a:p>
            <a:r>
              <a:rPr lang="en-US" sz="2800" dirty="0" smtClean="0"/>
              <a:t>No software to install, totally web based</a:t>
            </a:r>
          </a:p>
          <a:p>
            <a:r>
              <a:rPr lang="en-US" sz="2800" dirty="0" smtClean="0"/>
              <a:t>Article parts are marked-up, not trapped in a monolithic publication.</a:t>
            </a:r>
          </a:p>
          <a:p>
            <a:r>
              <a:rPr lang="en-US" sz="2800" dirty="0" smtClean="0"/>
              <a:t>Article parts are stored in appropriate worldwide databases</a:t>
            </a:r>
            <a:endParaRPr lang="bg-BG" sz="2800" dirty="0"/>
          </a:p>
        </p:txBody>
      </p:sp>
    </p:spTree>
    <p:extLst>
      <p:ext uri="{BB962C8B-B14F-4D97-AF65-F5344CB8AC3E}">
        <p14:creationId xmlns="" xmlns:p14="http://schemas.microsoft.com/office/powerpoint/2010/main" val="102610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Benefits for reviewers</a:t>
            </a:r>
            <a:endParaRPr lang="bg-BG" dirty="0">
              <a:solidFill>
                <a:schemeClr val="tx1"/>
              </a:solidFill>
            </a:endParaRPr>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Easy on-line editing</a:t>
            </a:r>
          </a:p>
          <a:p>
            <a:r>
              <a:rPr lang="en-US" dirty="0" smtClean="0"/>
              <a:t>Credit for reviews – option to publish the review alongside the 	article</a:t>
            </a:r>
          </a:p>
          <a:p>
            <a:r>
              <a:rPr lang="en-US" dirty="0" smtClean="0"/>
              <a:t>Simplified interface, no nonsense dashboard, clear due dates</a:t>
            </a:r>
          </a:p>
          <a:p>
            <a:r>
              <a:rPr lang="en-US" dirty="0" smtClean="0"/>
              <a:t>Email reminders</a:t>
            </a:r>
            <a:endParaRPr lang="bg-BG" dirty="0"/>
          </a:p>
        </p:txBody>
      </p:sp>
    </p:spTree>
    <p:extLst>
      <p:ext uri="{BB962C8B-B14F-4D97-AF65-F5344CB8AC3E}">
        <p14:creationId xmlns="" xmlns:p14="http://schemas.microsoft.com/office/powerpoint/2010/main" val="1784769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0"/>
            <a:ext cx="8229600" cy="1143000"/>
          </a:xfrm>
        </p:spPr>
        <p:txBody>
          <a:bodyPr/>
          <a:lstStyle/>
          <a:p>
            <a:r>
              <a:rPr lang="en-US" dirty="0"/>
              <a:t>Benefits for journals</a:t>
            </a:r>
            <a:endParaRPr lang="bg-BG" dirty="0"/>
          </a:p>
        </p:txBody>
      </p:sp>
      <p:sp>
        <p:nvSpPr>
          <p:cNvPr id="3" name="Content Placeholder 2"/>
          <p:cNvSpPr>
            <a:spLocks noGrp="1"/>
          </p:cNvSpPr>
          <p:nvPr>
            <p:ph idx="1"/>
          </p:nvPr>
        </p:nvSpPr>
        <p:spPr>
          <a:xfrm>
            <a:off x="298174" y="1222512"/>
            <a:ext cx="8378687" cy="5247862"/>
          </a:xfrm>
        </p:spPr>
        <p:txBody>
          <a:bodyPr>
            <a:normAutofit fontScale="70000" lnSpcReduction="20000"/>
          </a:bodyPr>
          <a:lstStyle/>
          <a:p>
            <a:r>
              <a:rPr lang="en-US" sz="4400" dirty="0" smtClean="0"/>
              <a:t>Per journal settings for </a:t>
            </a:r>
          </a:p>
          <a:p>
            <a:pPr lvl="2"/>
            <a:r>
              <a:rPr lang="en-US" sz="3300" dirty="0" smtClean="0"/>
              <a:t>manuscript types</a:t>
            </a:r>
          </a:p>
          <a:p>
            <a:pPr lvl="2"/>
            <a:r>
              <a:rPr lang="en-US" sz="3300" dirty="0" smtClean="0"/>
              <a:t> review process types</a:t>
            </a:r>
          </a:p>
          <a:p>
            <a:pPr lvl="2"/>
            <a:r>
              <a:rPr lang="en-US" sz="3300" dirty="0" smtClean="0"/>
              <a:t>due dates</a:t>
            </a:r>
          </a:p>
          <a:p>
            <a:pPr lvl="2"/>
            <a:r>
              <a:rPr lang="en-US" sz="3300" dirty="0" smtClean="0"/>
              <a:t>file-based or/and web-based workflow</a:t>
            </a:r>
          </a:p>
          <a:p>
            <a:r>
              <a:rPr lang="en-US" sz="4400" dirty="0" smtClean="0"/>
              <a:t>United user (authors, reviewers, editors) base across the different journals. Journals benefit from each other.</a:t>
            </a:r>
          </a:p>
          <a:p>
            <a:r>
              <a:rPr lang="en-US" sz="4400" dirty="0" smtClean="0"/>
              <a:t>Frequently Asked Questions by society journals that want to move to advanced open access publishing</a:t>
            </a:r>
          </a:p>
          <a:p>
            <a:r>
              <a:rPr lang="en-US" sz="4400" dirty="0" smtClean="0"/>
              <a:t>http</a:t>
            </a:r>
            <a:r>
              <a:rPr lang="en-US" sz="4400" dirty="0"/>
              <a:t>://www.pensoft.net/FAQ-by-society-journals</a:t>
            </a:r>
          </a:p>
          <a:p>
            <a:pPr>
              <a:buNone/>
            </a:pPr>
            <a:endParaRPr lang="en-US" dirty="0" smtClean="0"/>
          </a:p>
          <a:p>
            <a:endParaRPr lang="en-US" dirty="0"/>
          </a:p>
          <a:p>
            <a:endParaRPr lang="bg-BG" dirty="0"/>
          </a:p>
        </p:txBody>
      </p:sp>
    </p:spTree>
    <p:extLst>
      <p:ext uri="{BB962C8B-B14F-4D97-AF65-F5344CB8AC3E}">
        <p14:creationId xmlns="" xmlns:p14="http://schemas.microsoft.com/office/powerpoint/2010/main" val="345119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5" y="0"/>
            <a:ext cx="4979504" cy="854765"/>
          </a:xfrm>
        </p:spPr>
        <p:txBody>
          <a:bodyPr/>
          <a:lstStyle/>
          <a:p>
            <a:r>
              <a:rPr lang="en-US" sz="4000" dirty="0" smtClean="0"/>
              <a:t>Document flow</a:t>
            </a:r>
            <a:endParaRPr lang="bg-BG" sz="4000" dirty="0"/>
          </a:p>
        </p:txBody>
      </p:sp>
      <p:sp>
        <p:nvSpPr>
          <p:cNvPr id="8" name="TextBox 7"/>
          <p:cNvSpPr txBox="1"/>
          <p:nvPr/>
        </p:nvSpPr>
        <p:spPr>
          <a:xfrm>
            <a:off x="0" y="2639235"/>
            <a:ext cx="1445217" cy="1446550"/>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dirty="0" smtClean="0"/>
              <a:t>Author’s</a:t>
            </a:r>
          </a:p>
          <a:p>
            <a:r>
              <a:rPr lang="en-US" sz="2000" dirty="0" err="1" smtClean="0"/>
              <a:t>version</a:t>
            </a:r>
            <a:r>
              <a:rPr lang="en-US" sz="2000" strike="sngStrike" dirty="0" err="1" smtClean="0">
                <a:solidFill>
                  <a:srgbClr val="00B050"/>
                </a:solidFill>
              </a:rPr>
              <a:t>n</a:t>
            </a:r>
            <a:r>
              <a:rPr lang="en-US" sz="2000" dirty="0" smtClean="0"/>
              <a:t/>
            </a:r>
            <a:br>
              <a:rPr lang="en-US" sz="2000" dirty="0" smtClean="0"/>
            </a:br>
            <a:r>
              <a:rPr lang="en-US" sz="2400" dirty="0" smtClean="0"/>
              <a:t/>
            </a:r>
            <a:br>
              <a:rPr lang="en-US" sz="2400" dirty="0" smtClean="0"/>
            </a:br>
            <a:endParaRPr lang="bg-BG" sz="2400" dirty="0"/>
          </a:p>
        </p:txBody>
      </p:sp>
      <p:sp>
        <p:nvSpPr>
          <p:cNvPr id="9" name="TextBox 8"/>
          <p:cNvSpPr txBox="1"/>
          <p:nvPr/>
        </p:nvSpPr>
        <p:spPr>
          <a:xfrm>
            <a:off x="4147110" y="688252"/>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1</a:t>
            </a:r>
          </a:p>
          <a:p>
            <a:r>
              <a:rPr lang="en-US" sz="2800" dirty="0" err="1" smtClean="0"/>
              <a:t>versionn</a:t>
            </a:r>
            <a:r>
              <a:rPr lang="en-US" sz="2800" dirty="0" smtClean="0"/>
              <a:t/>
            </a:r>
            <a:br>
              <a:rPr lang="en-US" sz="2800" dirty="0" smtClean="0"/>
            </a:br>
            <a:r>
              <a:rPr lang="en-US" sz="2800" dirty="0" smtClean="0"/>
              <a:t/>
            </a:r>
            <a:br>
              <a:rPr lang="en-US" sz="2800" dirty="0" smtClean="0"/>
            </a:br>
            <a:endParaRPr lang="bg-BG" sz="2800" dirty="0"/>
          </a:p>
        </p:txBody>
      </p:sp>
      <p:cxnSp>
        <p:nvCxnSpPr>
          <p:cNvPr id="4" name="Straight Arrow Connector 3"/>
          <p:cNvCxnSpPr>
            <a:stCxn id="8" idx="0"/>
            <a:endCxn id="9" idx="1"/>
          </p:cNvCxnSpPr>
          <p:nvPr/>
        </p:nvCxnSpPr>
        <p:spPr>
          <a:xfrm flipV="1">
            <a:off x="722609" y="1596193"/>
            <a:ext cx="3424501" cy="1043042"/>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4147109" y="4524128"/>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2</a:t>
            </a:r>
          </a:p>
          <a:p>
            <a:r>
              <a:rPr lang="en-US" sz="2800" dirty="0" err="1" smtClean="0"/>
              <a:t>versionn</a:t>
            </a:r>
            <a:r>
              <a:rPr lang="en-US" sz="2800" dirty="0" smtClean="0"/>
              <a:t/>
            </a:r>
            <a:br>
              <a:rPr lang="en-US" sz="2800" dirty="0" smtClean="0"/>
            </a:br>
            <a:r>
              <a:rPr lang="en-US" sz="2800" dirty="0" smtClean="0"/>
              <a:t/>
            </a:r>
            <a:br>
              <a:rPr lang="en-US" sz="2800" dirty="0" smtClean="0"/>
            </a:br>
            <a:endParaRPr lang="bg-BG" sz="2800" dirty="0"/>
          </a:p>
        </p:txBody>
      </p:sp>
      <p:cxnSp>
        <p:nvCxnSpPr>
          <p:cNvPr id="12" name="Straight Arrow Connector 11"/>
          <p:cNvCxnSpPr>
            <a:stCxn id="8" idx="2"/>
            <a:endCxn id="11" idx="1"/>
          </p:cNvCxnSpPr>
          <p:nvPr/>
        </p:nvCxnSpPr>
        <p:spPr>
          <a:xfrm>
            <a:off x="722609" y="4085785"/>
            <a:ext cx="3424500" cy="1346284"/>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rot="21062682">
            <a:off x="2616178" y="1963239"/>
            <a:ext cx="627223" cy="369332"/>
          </a:xfrm>
          <a:prstGeom prst="rect">
            <a:avLst/>
          </a:prstGeom>
          <a:noFill/>
        </p:spPr>
        <p:txBody>
          <a:bodyPr wrap="none" rtlCol="0">
            <a:spAutoFit/>
          </a:bodyPr>
          <a:lstStyle/>
          <a:p>
            <a:r>
              <a:rPr lang="en-US" dirty="0" smtClean="0">
                <a:solidFill>
                  <a:schemeClr val="accent2">
                    <a:lumMod val="75000"/>
                  </a:schemeClr>
                </a:solidFill>
              </a:rPr>
              <a:t>copy</a:t>
            </a:r>
            <a:endParaRPr lang="bg-BG" dirty="0">
              <a:solidFill>
                <a:schemeClr val="accent2">
                  <a:lumMod val="75000"/>
                </a:schemeClr>
              </a:solidFill>
            </a:endParaRPr>
          </a:p>
        </p:txBody>
      </p:sp>
      <p:sp>
        <p:nvSpPr>
          <p:cNvPr id="25" name="TextBox 24"/>
          <p:cNvSpPr txBox="1"/>
          <p:nvPr/>
        </p:nvSpPr>
        <p:spPr>
          <a:xfrm rot="417972">
            <a:off x="2625859" y="4758928"/>
            <a:ext cx="627223" cy="369332"/>
          </a:xfrm>
          <a:prstGeom prst="rect">
            <a:avLst/>
          </a:prstGeom>
          <a:noFill/>
        </p:spPr>
        <p:txBody>
          <a:bodyPr wrap="none" rtlCol="0">
            <a:spAutoFit/>
          </a:bodyPr>
          <a:lstStyle/>
          <a:p>
            <a:r>
              <a:rPr lang="en-US" dirty="0" smtClean="0">
                <a:solidFill>
                  <a:schemeClr val="accent2">
                    <a:lumMod val="75000"/>
                  </a:schemeClr>
                </a:solidFill>
              </a:rPr>
              <a:t>copy</a:t>
            </a:r>
            <a:endParaRPr lang="bg-BG" dirty="0">
              <a:solidFill>
                <a:schemeClr val="accent2">
                  <a:lumMod val="75000"/>
                </a:schemeClr>
              </a:solidFill>
            </a:endParaRPr>
          </a:p>
        </p:txBody>
      </p:sp>
      <p:sp>
        <p:nvSpPr>
          <p:cNvPr id="29" name="TextBox 28"/>
          <p:cNvSpPr txBox="1"/>
          <p:nvPr/>
        </p:nvSpPr>
        <p:spPr>
          <a:xfrm>
            <a:off x="7254815" y="688252"/>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1</a:t>
            </a:r>
          </a:p>
          <a:p>
            <a:r>
              <a:rPr lang="en-US" sz="2800" dirty="0" err="1" smtClean="0"/>
              <a:t>version</a:t>
            </a:r>
            <a:r>
              <a:rPr lang="en-US" sz="2800" strike="sngStrike" dirty="0" err="1" smtClean="0">
                <a:solidFill>
                  <a:srgbClr val="FF0000"/>
                </a:solidFill>
              </a:rPr>
              <a:t>n</a:t>
            </a:r>
            <a:r>
              <a:rPr lang="en-US" sz="2800" dirty="0" smtClean="0"/>
              <a:t/>
            </a:r>
            <a:br>
              <a:rPr lang="en-US" sz="2800" dirty="0" smtClean="0"/>
            </a:br>
            <a:r>
              <a:rPr lang="en-US" sz="2800" dirty="0" smtClean="0"/>
              <a:t/>
            </a:r>
            <a:br>
              <a:rPr lang="en-US" sz="2800" dirty="0" smtClean="0"/>
            </a:br>
            <a:endParaRPr lang="bg-BG" sz="2800" dirty="0"/>
          </a:p>
        </p:txBody>
      </p:sp>
      <p:sp>
        <p:nvSpPr>
          <p:cNvPr id="30" name="TextBox 29"/>
          <p:cNvSpPr txBox="1"/>
          <p:nvPr/>
        </p:nvSpPr>
        <p:spPr>
          <a:xfrm>
            <a:off x="7254814" y="4532350"/>
            <a:ext cx="188918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Reviewer 2</a:t>
            </a:r>
          </a:p>
          <a:p>
            <a:r>
              <a:rPr lang="en-US" sz="2800" dirty="0" err="1" smtClean="0">
                <a:solidFill>
                  <a:srgbClr val="0000FF"/>
                </a:solidFill>
              </a:rPr>
              <a:t>V</a:t>
            </a:r>
            <a:r>
              <a:rPr lang="en-US" sz="2800" strike="sngStrike" dirty="0" err="1" smtClean="0">
                <a:solidFill>
                  <a:srgbClr val="0000FF"/>
                </a:solidFill>
              </a:rPr>
              <a:t>v</a:t>
            </a:r>
            <a:r>
              <a:rPr lang="en-US" sz="2800" dirty="0" err="1" smtClean="0"/>
              <a:t>ersionn</a:t>
            </a:r>
            <a:r>
              <a:rPr lang="en-US" sz="2800" dirty="0" smtClean="0"/>
              <a:t/>
            </a:r>
            <a:br>
              <a:rPr lang="en-US" sz="2800" dirty="0" smtClean="0"/>
            </a:br>
            <a:r>
              <a:rPr lang="en-US" sz="2800" dirty="0" smtClean="0"/>
              <a:t/>
            </a:r>
            <a:br>
              <a:rPr lang="en-US" sz="2800" dirty="0" smtClean="0"/>
            </a:br>
            <a:endParaRPr lang="bg-BG" sz="2800" dirty="0"/>
          </a:p>
        </p:txBody>
      </p:sp>
      <p:cxnSp>
        <p:nvCxnSpPr>
          <p:cNvPr id="32" name="Straight Arrow Connector 31"/>
          <p:cNvCxnSpPr>
            <a:stCxn id="9" idx="3"/>
            <a:endCxn id="29" idx="1"/>
          </p:cNvCxnSpPr>
          <p:nvPr/>
        </p:nvCxnSpPr>
        <p:spPr>
          <a:xfrm>
            <a:off x="6036295" y="1596193"/>
            <a:ext cx="121852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3"/>
            <a:endCxn id="30" idx="1"/>
          </p:cNvCxnSpPr>
          <p:nvPr/>
        </p:nvCxnSpPr>
        <p:spPr>
          <a:xfrm>
            <a:off x="6036294" y="5432069"/>
            <a:ext cx="1218520" cy="822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369678" y="1219493"/>
            <a:ext cx="551754" cy="369332"/>
          </a:xfrm>
          <a:prstGeom prst="rect">
            <a:avLst/>
          </a:prstGeom>
          <a:noFill/>
        </p:spPr>
        <p:txBody>
          <a:bodyPr wrap="none" rtlCol="0">
            <a:spAutoFit/>
          </a:bodyPr>
          <a:lstStyle/>
          <a:p>
            <a:r>
              <a:rPr lang="en-US" dirty="0" smtClean="0">
                <a:solidFill>
                  <a:srgbClr val="4F81BD"/>
                </a:solidFill>
              </a:rPr>
              <a:t>edit</a:t>
            </a:r>
            <a:endParaRPr lang="bg-BG" dirty="0">
              <a:solidFill>
                <a:srgbClr val="4F81BD"/>
              </a:solidFill>
            </a:endParaRPr>
          </a:p>
        </p:txBody>
      </p:sp>
      <p:sp>
        <p:nvSpPr>
          <p:cNvPr id="36" name="TextBox 35"/>
          <p:cNvSpPr txBox="1"/>
          <p:nvPr/>
        </p:nvSpPr>
        <p:spPr>
          <a:xfrm>
            <a:off x="6369678" y="5070959"/>
            <a:ext cx="551754" cy="369332"/>
          </a:xfrm>
          <a:prstGeom prst="rect">
            <a:avLst/>
          </a:prstGeom>
          <a:noFill/>
        </p:spPr>
        <p:txBody>
          <a:bodyPr wrap="none" rtlCol="0">
            <a:spAutoFit/>
          </a:bodyPr>
          <a:lstStyle/>
          <a:p>
            <a:r>
              <a:rPr lang="en-US" dirty="0" smtClean="0">
                <a:solidFill>
                  <a:srgbClr val="4F81BD"/>
                </a:solidFill>
              </a:rPr>
              <a:t>edit</a:t>
            </a:r>
            <a:endParaRPr lang="bg-BG" dirty="0">
              <a:solidFill>
                <a:srgbClr val="4F81BD"/>
              </a:solidFill>
            </a:endParaRPr>
          </a:p>
        </p:txBody>
      </p:sp>
      <p:sp>
        <p:nvSpPr>
          <p:cNvPr id="37" name="TextBox 36"/>
          <p:cNvSpPr txBox="1"/>
          <p:nvPr/>
        </p:nvSpPr>
        <p:spPr>
          <a:xfrm>
            <a:off x="7254814" y="3071582"/>
            <a:ext cx="1889185" cy="13849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800" dirty="0" smtClean="0"/>
              <a:t>Merged</a:t>
            </a:r>
          </a:p>
          <a:p>
            <a:r>
              <a:rPr lang="en-US" sz="2800" dirty="0" err="1" smtClean="0">
                <a:solidFill>
                  <a:srgbClr val="0000FF"/>
                </a:solidFill>
              </a:rPr>
              <a:t>V</a:t>
            </a:r>
            <a:r>
              <a:rPr lang="en-US" sz="2800" strike="sngStrike" dirty="0" err="1">
                <a:solidFill>
                  <a:srgbClr val="0000FF"/>
                </a:solidFill>
              </a:rPr>
              <a:t>v</a:t>
            </a:r>
            <a:r>
              <a:rPr lang="en-US" sz="2800" dirty="0" err="1" smtClean="0"/>
              <a:t>ersion</a:t>
            </a:r>
            <a:r>
              <a:rPr lang="en-US" sz="2800" strike="sngStrike" dirty="0" err="1" smtClean="0">
                <a:solidFill>
                  <a:srgbClr val="FF0000"/>
                </a:solidFill>
              </a:rPr>
              <a:t>n</a:t>
            </a:r>
            <a:endParaRPr lang="bg-BG" sz="2800" dirty="0"/>
          </a:p>
        </p:txBody>
      </p:sp>
      <p:sp>
        <p:nvSpPr>
          <p:cNvPr id="38" name="TextBox 37"/>
          <p:cNvSpPr txBox="1"/>
          <p:nvPr/>
        </p:nvSpPr>
        <p:spPr>
          <a:xfrm>
            <a:off x="2948096" y="3071582"/>
            <a:ext cx="2222568" cy="1200329"/>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Subject Editor</a:t>
            </a:r>
          </a:p>
          <a:p>
            <a:r>
              <a:rPr lang="en-US" sz="2400" dirty="0" err="1" smtClean="0"/>
              <a:t>version</a:t>
            </a:r>
            <a:r>
              <a:rPr lang="en-US" sz="2400" strike="sngStrike" dirty="0" err="1" smtClean="0">
                <a:solidFill>
                  <a:srgbClr val="00B050"/>
                </a:solidFill>
              </a:rPr>
              <a:t>n</a:t>
            </a:r>
            <a:endParaRPr lang="bg-BG" sz="2400" strike="sngStrike" dirty="0">
              <a:solidFill>
                <a:srgbClr val="00B050"/>
              </a:solidFill>
            </a:endParaRPr>
          </a:p>
        </p:txBody>
      </p:sp>
      <p:cxnSp>
        <p:nvCxnSpPr>
          <p:cNvPr id="40" name="Straight Arrow Connector 39"/>
          <p:cNvCxnSpPr>
            <a:stCxn id="29" idx="2"/>
            <a:endCxn id="37" idx="0"/>
          </p:cNvCxnSpPr>
          <p:nvPr/>
        </p:nvCxnSpPr>
        <p:spPr>
          <a:xfrm flipH="1">
            <a:off x="8199407" y="2504134"/>
            <a:ext cx="1" cy="567448"/>
          </a:xfrm>
          <a:prstGeom prst="straightConnector1">
            <a:avLst/>
          </a:prstGeom>
          <a:ln>
            <a:tailEnd type="triangle" w="lg" len="lg"/>
          </a:ln>
        </p:spPr>
        <p:style>
          <a:lnRef idx="2">
            <a:schemeClr val="accent5"/>
          </a:lnRef>
          <a:fillRef idx="0">
            <a:schemeClr val="accent5"/>
          </a:fillRef>
          <a:effectRef idx="1">
            <a:schemeClr val="accent5"/>
          </a:effectRef>
          <a:fontRef idx="minor">
            <a:schemeClr val="tx1"/>
          </a:fontRef>
        </p:style>
      </p:cxnSp>
      <p:cxnSp>
        <p:nvCxnSpPr>
          <p:cNvPr id="42" name="Straight Arrow Connector 41"/>
          <p:cNvCxnSpPr>
            <a:stCxn id="30" idx="0"/>
            <a:endCxn id="37" idx="2"/>
          </p:cNvCxnSpPr>
          <p:nvPr/>
        </p:nvCxnSpPr>
        <p:spPr>
          <a:xfrm flipV="1">
            <a:off x="8199407" y="4456577"/>
            <a:ext cx="0" cy="75773"/>
          </a:xfrm>
          <a:prstGeom prst="straightConnector1">
            <a:avLst/>
          </a:prstGeom>
          <a:ln>
            <a:tailEnd type="triangle" w="lg" len="lg"/>
          </a:ln>
        </p:spPr>
        <p:style>
          <a:lnRef idx="2">
            <a:schemeClr val="accent5"/>
          </a:lnRef>
          <a:fillRef idx="0">
            <a:schemeClr val="accent5"/>
          </a:fillRef>
          <a:effectRef idx="1">
            <a:schemeClr val="accent5"/>
          </a:effectRef>
          <a:fontRef idx="minor">
            <a:schemeClr val="tx1"/>
          </a:fontRef>
        </p:style>
      </p:cxnSp>
      <p:sp>
        <p:nvSpPr>
          <p:cNvPr id="43" name="TextBox 42"/>
          <p:cNvSpPr txBox="1"/>
          <p:nvPr/>
        </p:nvSpPr>
        <p:spPr>
          <a:xfrm>
            <a:off x="8199406" y="2565192"/>
            <a:ext cx="783933" cy="369332"/>
          </a:xfrm>
          <a:prstGeom prst="rect">
            <a:avLst/>
          </a:prstGeom>
          <a:noFill/>
        </p:spPr>
        <p:txBody>
          <a:bodyPr wrap="none" rtlCol="0">
            <a:spAutoFit/>
          </a:bodyPr>
          <a:lstStyle/>
          <a:p>
            <a:r>
              <a:rPr lang="en-US" dirty="0" smtClean="0">
                <a:solidFill>
                  <a:srgbClr val="4BACC6"/>
                </a:solidFill>
              </a:rPr>
              <a:t>merge</a:t>
            </a:r>
            <a:endParaRPr lang="bg-BG" dirty="0">
              <a:solidFill>
                <a:srgbClr val="4BACC6"/>
              </a:solidFill>
            </a:endParaRPr>
          </a:p>
        </p:txBody>
      </p:sp>
      <p:sp>
        <p:nvSpPr>
          <p:cNvPr id="44" name="TextBox 43"/>
          <p:cNvSpPr txBox="1"/>
          <p:nvPr/>
        </p:nvSpPr>
        <p:spPr>
          <a:xfrm>
            <a:off x="8202648" y="4077101"/>
            <a:ext cx="783933" cy="369332"/>
          </a:xfrm>
          <a:prstGeom prst="rect">
            <a:avLst/>
          </a:prstGeom>
          <a:noFill/>
        </p:spPr>
        <p:txBody>
          <a:bodyPr wrap="none" rtlCol="0">
            <a:spAutoFit/>
          </a:bodyPr>
          <a:lstStyle/>
          <a:p>
            <a:r>
              <a:rPr lang="en-US" dirty="0" smtClean="0">
                <a:solidFill>
                  <a:srgbClr val="4BACC6"/>
                </a:solidFill>
              </a:rPr>
              <a:t>merge</a:t>
            </a:r>
            <a:endParaRPr lang="bg-BG" dirty="0">
              <a:solidFill>
                <a:srgbClr val="4BACC6"/>
              </a:solidFill>
            </a:endParaRPr>
          </a:p>
        </p:txBody>
      </p:sp>
      <p:cxnSp>
        <p:nvCxnSpPr>
          <p:cNvPr id="46" name="Straight Arrow Connector 45"/>
          <p:cNvCxnSpPr>
            <a:stCxn id="37" idx="1"/>
            <a:endCxn id="38" idx="3"/>
          </p:cNvCxnSpPr>
          <p:nvPr/>
        </p:nvCxnSpPr>
        <p:spPr>
          <a:xfrm flipH="1" flipV="1">
            <a:off x="5170664" y="3671747"/>
            <a:ext cx="2084150" cy="92333"/>
          </a:xfrm>
          <a:prstGeom prst="straightConnector1">
            <a:avLst/>
          </a:prstGeom>
          <a:ln>
            <a:prstDash val="sysDash"/>
            <a:tailEnd type="triangle" w="lg" len="lg"/>
          </a:ln>
        </p:spPr>
        <p:style>
          <a:lnRef idx="2">
            <a:schemeClr val="accent3"/>
          </a:lnRef>
          <a:fillRef idx="0">
            <a:schemeClr val="accent3"/>
          </a:fillRef>
          <a:effectRef idx="1">
            <a:schemeClr val="accent3"/>
          </a:effectRef>
          <a:fontRef idx="minor">
            <a:schemeClr val="tx1"/>
          </a:fontRef>
        </p:style>
      </p:cxnSp>
      <p:sp>
        <p:nvSpPr>
          <p:cNvPr id="47" name="TextBox 46"/>
          <p:cNvSpPr txBox="1"/>
          <p:nvPr/>
        </p:nvSpPr>
        <p:spPr>
          <a:xfrm>
            <a:off x="5417390" y="3211704"/>
            <a:ext cx="1733908" cy="646331"/>
          </a:xfrm>
          <a:prstGeom prst="rect">
            <a:avLst/>
          </a:prstGeom>
          <a:noFill/>
        </p:spPr>
        <p:txBody>
          <a:bodyPr wrap="square" rtlCol="0">
            <a:spAutoFit/>
          </a:bodyPr>
          <a:lstStyle/>
          <a:p>
            <a:r>
              <a:rPr lang="en-US" dirty="0" smtClean="0"/>
              <a:t>Accept/Reject</a:t>
            </a:r>
          </a:p>
          <a:p>
            <a:r>
              <a:rPr lang="en-US" dirty="0" smtClean="0"/>
              <a:t>changes, edit</a:t>
            </a:r>
            <a:endParaRPr lang="bg-BG" dirty="0"/>
          </a:p>
        </p:txBody>
      </p:sp>
      <p:cxnSp>
        <p:nvCxnSpPr>
          <p:cNvPr id="5" name="Straight Arrow Connector 4"/>
          <p:cNvCxnSpPr>
            <a:stCxn id="38" idx="1"/>
            <a:endCxn id="8" idx="3"/>
          </p:cNvCxnSpPr>
          <p:nvPr/>
        </p:nvCxnSpPr>
        <p:spPr>
          <a:xfrm flipH="1" flipV="1">
            <a:off x="1445217" y="3362510"/>
            <a:ext cx="1502879" cy="30923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812707" y="3225919"/>
            <a:ext cx="1037463" cy="646331"/>
          </a:xfrm>
          <a:prstGeom prst="rect">
            <a:avLst/>
          </a:prstGeom>
          <a:noFill/>
        </p:spPr>
        <p:txBody>
          <a:bodyPr wrap="none" rtlCol="0">
            <a:spAutoFit/>
          </a:bodyPr>
          <a:lstStyle/>
          <a:p>
            <a:r>
              <a:rPr lang="en-US" dirty="0" smtClean="0">
                <a:solidFill>
                  <a:srgbClr val="F57B17"/>
                </a:solidFill>
              </a:rPr>
              <a:t>Decision,</a:t>
            </a:r>
            <a:br>
              <a:rPr lang="en-US" dirty="0" smtClean="0">
                <a:solidFill>
                  <a:srgbClr val="F57B17"/>
                </a:solidFill>
              </a:rPr>
            </a:br>
            <a:r>
              <a:rPr lang="en-US" dirty="0" smtClean="0">
                <a:solidFill>
                  <a:srgbClr val="F57B17"/>
                </a:solidFill>
              </a:rPr>
              <a:t>revisions</a:t>
            </a:r>
            <a:endParaRPr lang="bg-BG" dirty="0">
              <a:solidFill>
                <a:srgbClr val="F57B17"/>
              </a:solidFill>
            </a:endParaRPr>
          </a:p>
        </p:txBody>
      </p:sp>
    </p:spTree>
    <p:extLst>
      <p:ext uri="{BB962C8B-B14F-4D97-AF65-F5344CB8AC3E}">
        <p14:creationId xmlns="" xmlns:p14="http://schemas.microsoft.com/office/powerpoint/2010/main" val="30403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0" grpId="0"/>
      <p:bldP spid="25" grpId="0"/>
      <p:bldP spid="29" grpId="0" animBg="1"/>
      <p:bldP spid="30" grpId="0" animBg="1"/>
      <p:bldP spid="35" grpId="0"/>
      <p:bldP spid="36" grpId="0"/>
      <p:bldP spid="37" grpId="0" animBg="1"/>
      <p:bldP spid="38" grpId="0" animBg="1"/>
      <p:bldP spid="43" grpId="0"/>
      <p:bldP spid="44" grpId="0"/>
      <p:bldP spid="47"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1555750" y="2740025"/>
            <a:ext cx="6900863" cy="706438"/>
          </a:xfrm>
          <a:prstGeom prst="rect">
            <a:avLst/>
          </a:prstGeom>
        </p:spPr>
        <p:txBody>
          <a:bodyPr>
            <a:spAutoFit/>
          </a:bodyPr>
          <a:lstStyle/>
          <a:p>
            <a:pPr marL="534988" indent="-534988">
              <a:spcBef>
                <a:spcPct val="40000"/>
              </a:spcBef>
              <a:buClr>
                <a:schemeClr val="bg2"/>
              </a:buClr>
              <a:buSzPct val="200000"/>
              <a:defRPr/>
            </a:pPr>
            <a:r>
              <a:rPr lang="en-US" sz="4000" b="1" dirty="0">
                <a:solidFill>
                  <a:srgbClr val="FFC000"/>
                </a:solidFill>
                <a:effectLst>
                  <a:outerShdw blurRad="38100" dist="38100" dir="2700000" algn="tl">
                    <a:srgbClr val="000000"/>
                  </a:outerShdw>
                </a:effectLst>
                <a:cs typeface="Times New Roman" charset="0"/>
              </a:rPr>
              <a:t>I</a:t>
            </a:r>
            <a:r>
              <a:rPr lang="en-US" sz="4000" b="1" dirty="0">
                <a:effectLst>
                  <a:outerShdw blurRad="38100" dist="38100" dir="2700000" algn="tl">
                    <a:srgbClr val="000000"/>
                  </a:outerShdw>
                </a:effectLst>
                <a:cs typeface="Times New Roman" charset="0"/>
              </a:rPr>
              <a:t>            </a:t>
            </a:r>
            <a:r>
              <a:rPr lang="bg-BG" sz="4000" b="1" dirty="0">
                <a:solidFill>
                  <a:srgbClr val="FFC000"/>
                </a:solidFill>
                <a:effectLst>
                  <a:outerShdw blurRad="38100" dist="38100" dir="2700000" algn="tl">
                    <a:srgbClr val="000000"/>
                  </a:outerShdw>
                </a:effectLst>
                <a:cs typeface="Times New Roman" charset="0"/>
              </a:rPr>
              <a:t>Open Access!</a:t>
            </a:r>
            <a:endParaRPr lang="en-GB" sz="4000" b="1" dirty="0">
              <a:solidFill>
                <a:srgbClr val="FFC000"/>
              </a:solidFill>
              <a:effectLst>
                <a:outerShdw blurRad="38100" dist="38100" dir="2700000" algn="tl">
                  <a:srgbClr val="000000"/>
                </a:outerShdw>
              </a:effectLst>
              <a:cs typeface="Times New Roman" charset="0"/>
            </a:endParaRPr>
          </a:p>
        </p:txBody>
      </p:sp>
      <p:pic>
        <p:nvPicPr>
          <p:cNvPr id="29699" name="Picture 3"/>
          <p:cNvPicPr>
            <a:picLocks noChangeAspect="1" noChangeArrowheads="1"/>
          </p:cNvPicPr>
          <p:nvPr/>
        </p:nvPicPr>
        <p:blipFill>
          <a:blip r:embed="rId2" cstate="print"/>
          <a:srcRect/>
          <a:stretch>
            <a:fillRect/>
          </a:stretch>
        </p:blipFill>
        <p:spPr bwMode="auto">
          <a:xfrm>
            <a:off x="2284413" y="2495550"/>
            <a:ext cx="1323975" cy="1181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T</a:t>
            </a:r>
            <a:r>
              <a:rPr lang="bg-BG" sz="4000" dirty="0" smtClean="0">
                <a:solidFill>
                  <a:schemeClr val="tx1"/>
                </a:solidFill>
              </a:rPr>
              <a:t>he PDF and the XML</a:t>
            </a:r>
            <a:r>
              <a:rPr lang="en-US" sz="4000" dirty="0" smtClean="0">
                <a:solidFill>
                  <a:schemeClr val="tx1"/>
                </a:solidFill>
              </a:rPr>
              <a:t> (</a:t>
            </a:r>
            <a:r>
              <a:rPr lang="en-US" sz="4000" dirty="0" err="1" smtClean="0">
                <a:solidFill>
                  <a:schemeClr val="tx1"/>
                </a:solidFill>
              </a:rPr>
              <a:t>eXtensible</a:t>
            </a:r>
            <a:r>
              <a:rPr lang="en-US" sz="4000" dirty="0" smtClean="0">
                <a:solidFill>
                  <a:schemeClr val="tx1"/>
                </a:solidFill>
              </a:rPr>
              <a:t> Markup Language)</a:t>
            </a:r>
            <a:endParaRPr lang="bg-BG" sz="4000" dirty="0">
              <a:solidFill>
                <a:schemeClr val="tx1"/>
              </a:solidFill>
            </a:endParaRPr>
          </a:p>
        </p:txBody>
      </p:sp>
      <p:pic>
        <p:nvPicPr>
          <p:cNvPr id="135170" name="Picture 2"/>
          <p:cNvPicPr>
            <a:picLocks noGrp="1" noChangeAspect="1" noChangeArrowheads="1"/>
          </p:cNvPicPr>
          <p:nvPr>
            <p:ph idx="1"/>
          </p:nvPr>
        </p:nvPicPr>
        <p:blipFill>
          <a:blip r:embed="rId2" cstate="print"/>
          <a:srcRect/>
          <a:stretch>
            <a:fillRect/>
          </a:stretch>
        </p:blipFill>
        <p:spPr bwMode="auto">
          <a:xfrm>
            <a:off x="265202" y="1726621"/>
            <a:ext cx="8392102" cy="2520914"/>
          </a:xfrm>
          <a:prstGeom prst="rect">
            <a:avLst/>
          </a:prstGeom>
          <a:noFill/>
          <a:ln w="9525">
            <a:noFill/>
            <a:miter lim="800000"/>
            <a:headEnd/>
            <a:tailEnd/>
          </a:ln>
        </p:spPr>
      </p:pic>
      <p:sp>
        <p:nvSpPr>
          <p:cNvPr id="135171" name="Rectangle 3"/>
          <p:cNvSpPr>
            <a:spLocks noChangeArrowheads="1"/>
          </p:cNvSpPr>
          <p:nvPr/>
        </p:nvSpPr>
        <p:spPr bwMode="auto">
          <a:xfrm>
            <a:off x="434259" y="4687367"/>
            <a:ext cx="8303341" cy="1508105"/>
          </a:xfrm>
          <a:prstGeom prst="rect">
            <a:avLst/>
          </a:prstGeom>
          <a:solidFill>
            <a:schemeClr val="accent1">
              <a:alpha val="6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 </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-name-part-type="</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genus</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Nixonia</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 </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-name-part-type="</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species</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masneri</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-name-part&gt;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-name&gt;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Times New Roman" pitchFamily="18" charset="0"/>
                <a:ea typeface="Courier New" pitchFamily="49" charset="0"/>
                <a:cs typeface="Times New Roman" pitchFamily="18" charset="0"/>
                <a:hlinkClick r:id="rId3"/>
              </a:rPr>
              <a:t>-</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-author&gt;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&lt;string-name&gt;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van </a:t>
            </a:r>
            <a:r>
              <a:rPr kumimoji="0" lang="en-GB" sz="1000" b="1" i="0" u="none" strike="noStrike" cap="none" normalizeH="0" baseline="0" dirty="0" err="1" smtClean="0">
                <a:ln>
                  <a:noFill/>
                </a:ln>
                <a:effectLst/>
                <a:latin typeface="Verdana" pitchFamily="34" charset="0"/>
                <a:ea typeface="Times New Roman" pitchFamily="18" charset="0"/>
                <a:cs typeface="Times New Roman" pitchFamily="18" charset="0"/>
              </a:rPr>
              <a:t>Noort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 &amp; Johnson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&lt;/string-name&gt;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-author&gt;</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-status&gt;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sp. 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taxon</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-status&gt; </a:t>
            </a:r>
            <a:endParaRPr kumimoji="0" lang="bg-BG" sz="800" b="0" i="0" u="none" strike="noStrike" cap="none" normalizeH="0" baseline="0" dirty="0" smtClean="0">
              <a:ln>
                <a:noFill/>
              </a:ln>
              <a:effectLst/>
              <a:latin typeface="Verdana" pitchFamily="34" charset="0"/>
              <a:cs typeface="Times New Roman" pitchFamily="18" charset="0"/>
            </a:endParaRPr>
          </a:p>
          <a:p>
            <a:pPr marL="742950" marR="0" lvl="1" indent="-742950" algn="l" defTabSz="914400" rtl="0" eaLnBrk="0" fontAlgn="base" latinLnBrk="0" hangingPunct="0">
              <a:lnSpc>
                <a:spcPct val="100000"/>
              </a:lnSpc>
              <a:spcBef>
                <a:spcPct val="20000"/>
              </a:spcBef>
              <a:spcAft>
                <a:spcPct val="0"/>
              </a:spcAft>
              <a:buClrTx/>
              <a:buSzTx/>
              <a:buFontTx/>
              <a:buNone/>
              <a:tabLst/>
            </a:pPr>
            <a:r>
              <a:rPr kumimoji="0" lang="en-GB" sz="1000" b="0" i="0" u="none" strike="noStrike" cap="none" normalizeH="0" baseline="0" dirty="0" smtClean="0">
                <a:ln>
                  <a:noFill/>
                </a:ln>
                <a:effectLst/>
                <a:latin typeface="Arial" pitchFamily="34" charset="0"/>
              </a:rPr>
              <a:t> </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 &lt;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xref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a:t>
            </a:r>
            <a:r>
              <a:rPr kumimoji="0" lang="en-GB" sz="1000" b="1" i="0" u="none" strike="noStrike" cap="none" normalizeH="0" baseline="0" dirty="0" smtClean="0">
                <a:ln>
                  <a:noFill/>
                </a:ln>
                <a:effectLst/>
                <a:latin typeface="Verdana" pitchFamily="34" charset="0"/>
                <a:ea typeface="Times New Roman" pitchFamily="18" charset="0"/>
                <a:cs typeface="Times New Roman" pitchFamily="18" charset="0"/>
              </a:rPr>
              <a:t>Figures 1A-F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&lt;/</a:t>
            </a:r>
            <a:r>
              <a:rPr kumimoji="0" lang="en-GB" sz="1000" b="0" i="0" u="none" strike="noStrike" cap="none" normalizeH="0" baseline="0" dirty="0" err="1" smtClean="0">
                <a:ln>
                  <a:noFill/>
                </a:ln>
                <a:effectLst/>
                <a:latin typeface="Verdana" pitchFamily="34" charset="0"/>
                <a:ea typeface="Times New Roman" pitchFamily="18" charset="0"/>
                <a:cs typeface="Times New Roman" pitchFamily="18" charset="0"/>
              </a:rPr>
              <a:t>xref</a:t>
            </a:r>
            <a:r>
              <a:rPr kumimoji="0" lang="en-GB" sz="1000" b="0" i="0" u="none" strike="noStrike" cap="none" normalizeH="0" baseline="0" dirty="0" smtClean="0">
                <a:ln>
                  <a:noFill/>
                </a:ln>
                <a:effectLst/>
                <a:latin typeface="Verdana" pitchFamily="34" charset="0"/>
                <a:ea typeface="Times New Roman" pitchFamily="18" charset="0"/>
                <a:cs typeface="Times New Roman" pitchFamily="18" charset="0"/>
              </a:rPr>
              <a:t>&gt; </a:t>
            </a:r>
            <a:endParaRPr kumimoji="0" lang="en-GB" sz="1500" b="0" i="0" u="none" strike="noStrike" cap="none" normalizeH="0" baseline="0" dirty="0" smtClean="0">
              <a:ln>
                <a:noFill/>
              </a:ln>
              <a:effectLst/>
              <a:latin typeface="Verdana" pitchFamily="34" charset="0"/>
              <a:cs typeface="Times New Roman" pitchFamily="18" charset="0"/>
            </a:endParaRPr>
          </a:p>
        </p:txBody>
      </p:sp>
      <p:sp>
        <p:nvSpPr>
          <p:cNvPr id="5" name="Oval 4"/>
          <p:cNvSpPr/>
          <p:nvPr/>
        </p:nvSpPr>
        <p:spPr bwMode="auto">
          <a:xfrm>
            <a:off x="0" y="1605280"/>
            <a:ext cx="7559040" cy="568960"/>
          </a:xfrm>
          <a:prstGeom prst="ellipse">
            <a:avLst/>
          </a:prstGeom>
          <a:noFill/>
          <a:ln w="38100" cap="flat" cmpd="sng" algn="ctr">
            <a:solidFill>
              <a:srgbClr val="FF000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6" name="Oval 5"/>
          <p:cNvSpPr/>
          <p:nvPr/>
        </p:nvSpPr>
        <p:spPr bwMode="auto">
          <a:xfrm>
            <a:off x="0" y="4307840"/>
            <a:ext cx="7559040" cy="2275840"/>
          </a:xfrm>
          <a:prstGeom prst="ellipse">
            <a:avLst/>
          </a:prstGeom>
          <a:noFill/>
          <a:ln w="38100" cap="flat" cmpd="sng" algn="ctr">
            <a:solidFill>
              <a:srgbClr val="FF000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09" y="2210352"/>
            <a:ext cx="7772400" cy="1362075"/>
          </a:xfrm>
        </p:spPr>
        <p:txBody>
          <a:bodyPr/>
          <a:lstStyle/>
          <a:p>
            <a:pPr algn="ctr"/>
            <a:r>
              <a:rPr lang="en-US" dirty="0" smtClean="0"/>
              <a:t>And…</a:t>
            </a:r>
            <a:endParaRPr lang="bg-BG" dirty="0"/>
          </a:p>
        </p:txBody>
      </p:sp>
    </p:spTree>
    <p:extLst>
      <p:ext uri="{BB962C8B-B14F-4D97-AF65-F5344CB8AC3E}">
        <p14:creationId xmlns="" xmlns:p14="http://schemas.microsoft.com/office/powerpoint/2010/main" val="3091336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3258670" y="2607900"/>
            <a:ext cx="1341440" cy="984386"/>
            <a:chOff x="647" y="753"/>
            <a:chExt cx="2611" cy="1612"/>
          </a:xfrm>
        </p:grpSpPr>
        <p:pic>
          <p:nvPicPr>
            <p:cNvPr id="4" name="Picture 38" descr="ViBRANT Logo No Text-Large"/>
            <p:cNvPicPr>
              <a:picLocks noChangeAspect="1" noChangeArrowheads="1"/>
            </p:cNvPicPr>
            <p:nvPr/>
          </p:nvPicPr>
          <p:blipFill>
            <a:blip r:embed="rId2" cstate="print"/>
            <a:srcRect/>
            <a:stretch>
              <a:fillRect/>
            </a:stretch>
          </p:blipFill>
          <p:spPr bwMode="auto">
            <a:xfrm>
              <a:off x="647" y="753"/>
              <a:ext cx="2008" cy="1305"/>
            </a:xfrm>
            <a:prstGeom prst="rect">
              <a:avLst/>
            </a:prstGeom>
            <a:noFill/>
          </p:spPr>
        </p:pic>
        <p:sp>
          <p:nvSpPr>
            <p:cNvPr id="5"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6"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28625" y="785813"/>
            <a:ext cx="7772400" cy="1500187"/>
          </a:xfrm>
        </p:spPr>
        <p:txBody>
          <a:bodyPr/>
          <a:lstStyle/>
          <a:p>
            <a:pPr>
              <a:defRPr/>
            </a:pPr>
            <a:r>
              <a:rPr lang="en-US" sz="4000" b="0" dirty="0" smtClean="0">
                <a:solidFill>
                  <a:schemeClr val="tx1"/>
                </a:solidFill>
              </a:rPr>
              <a:t>Thank you for your attention,  </a:t>
            </a:r>
            <a:br>
              <a:rPr lang="en-US" sz="4000" b="0" dirty="0" smtClean="0">
                <a:solidFill>
                  <a:schemeClr val="tx1"/>
                </a:solidFill>
              </a:rPr>
            </a:br>
            <a:r>
              <a:rPr lang="en-US" sz="4000" b="0" dirty="0" smtClean="0">
                <a:solidFill>
                  <a:schemeClr val="tx1"/>
                </a:solidFill>
              </a:rPr>
              <a:t>and welcome to</a:t>
            </a:r>
            <a:r>
              <a:rPr lang="en-US" sz="4000" b="0" dirty="0" smtClean="0"/>
              <a:t> </a:t>
            </a:r>
            <a:br>
              <a:rPr lang="en-US" sz="4000" b="0" dirty="0" smtClean="0"/>
            </a:br>
            <a:endParaRPr lang="en-US" b="0" dirty="0">
              <a:solidFill>
                <a:schemeClr val="tx1"/>
              </a:solidFill>
            </a:endParaRPr>
          </a:p>
        </p:txBody>
      </p:sp>
      <p:pic>
        <p:nvPicPr>
          <p:cNvPr id="5" name="Picture 4" descr="BDJ.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0686" y="3323773"/>
            <a:ext cx="1602226" cy="2355668"/>
          </a:xfrm>
          <a:prstGeom prst="rect">
            <a:avLst/>
          </a:prstGeom>
          <a:ln>
            <a:solidFill>
              <a:schemeClr val="tx1"/>
            </a:solidFill>
          </a:ln>
        </p:spPr>
      </p:pic>
      <p:pic>
        <p:nvPicPr>
          <p:cNvPr id="7" name="Picture 6" descr="ZK-221-Cover-front.jpg"/>
          <p:cNvPicPr>
            <a:picLocks noChangeAspect="1"/>
          </p:cNvPicPr>
          <p:nvPr/>
        </p:nvPicPr>
        <p:blipFill>
          <a:blip r:embed="rId3" cstate="print"/>
          <a:stretch>
            <a:fillRect/>
          </a:stretch>
        </p:blipFill>
        <p:spPr>
          <a:xfrm>
            <a:off x="644227" y="3346094"/>
            <a:ext cx="1601133" cy="2353665"/>
          </a:xfrm>
          <a:prstGeom prst="rect">
            <a:avLst/>
          </a:prstGeom>
        </p:spPr>
      </p:pic>
      <p:pic>
        <p:nvPicPr>
          <p:cNvPr id="8" name="Picture 7" descr="MycoKeysCover.jpg"/>
          <p:cNvPicPr>
            <a:picLocks noChangeAspect="1"/>
          </p:cNvPicPr>
          <p:nvPr/>
        </p:nvPicPr>
        <p:blipFill>
          <a:blip r:embed="rId4" cstate="print"/>
          <a:stretch>
            <a:fillRect/>
          </a:stretch>
        </p:blipFill>
        <p:spPr>
          <a:xfrm>
            <a:off x="4475527" y="3331005"/>
            <a:ext cx="1589993" cy="2338273"/>
          </a:xfrm>
          <a:prstGeom prst="rect">
            <a:avLst/>
          </a:prstGeom>
        </p:spPr>
      </p:pic>
      <p:pic>
        <p:nvPicPr>
          <p:cNvPr id="9" name="Picture 8" descr="PhytoKeys-Cover.jpg"/>
          <p:cNvPicPr>
            <a:picLocks noChangeAspect="1"/>
          </p:cNvPicPr>
          <p:nvPr/>
        </p:nvPicPr>
        <p:blipFill>
          <a:blip r:embed="rId5" cstate="print"/>
          <a:stretch>
            <a:fillRect/>
          </a:stretch>
        </p:blipFill>
        <p:spPr>
          <a:xfrm>
            <a:off x="2593339" y="3345180"/>
            <a:ext cx="1592581" cy="23454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8839" y="0"/>
            <a:ext cx="8229600" cy="1143000"/>
          </a:xfrm>
        </p:spPr>
        <p:txBody>
          <a:bodyPr/>
          <a:lstStyle/>
          <a:p>
            <a:r>
              <a:rPr lang="en-US" sz="4200" b="0" dirty="0" smtClean="0">
                <a:solidFill>
                  <a:schemeClr val="tx1"/>
                </a:solidFill>
              </a:rPr>
              <a:t>Key features</a:t>
            </a:r>
            <a:endParaRPr lang="bg-BG" sz="4200" b="0" dirty="0">
              <a:solidFill>
                <a:schemeClr val="tx1"/>
              </a:solidFill>
            </a:endParaRPr>
          </a:p>
        </p:txBody>
      </p:sp>
      <p:sp>
        <p:nvSpPr>
          <p:cNvPr id="3" name="Content Placeholder 2"/>
          <p:cNvSpPr>
            <a:spLocks noGrp="1"/>
          </p:cNvSpPr>
          <p:nvPr>
            <p:ph idx="1"/>
          </p:nvPr>
        </p:nvSpPr>
        <p:spPr>
          <a:xfrm>
            <a:off x="3163373" y="1138397"/>
            <a:ext cx="6176570" cy="4525963"/>
          </a:xfrm>
        </p:spPr>
        <p:txBody>
          <a:bodyPr/>
          <a:lstStyle/>
          <a:p>
            <a:r>
              <a:rPr lang="en-GB" sz="2400" b="1" dirty="0" smtClean="0"/>
              <a:t>Collaborative article authoring</a:t>
            </a:r>
          </a:p>
          <a:p>
            <a:r>
              <a:rPr lang="en-US" sz="2400" b="1" dirty="0" smtClean="0"/>
              <a:t>O</a:t>
            </a:r>
            <a:r>
              <a:rPr lang="bg-BG" sz="2400" b="1" dirty="0" smtClean="0"/>
              <a:t>nline </a:t>
            </a:r>
            <a:r>
              <a:rPr lang="en-US" sz="2400" b="1" dirty="0" smtClean="0"/>
              <a:t>peer-review and editing</a:t>
            </a:r>
          </a:p>
          <a:p>
            <a:r>
              <a:rPr lang="en-GB" sz="2400" b="1" dirty="0" smtClean="0"/>
              <a:t>Community peer review; options for “open” and “public”  review</a:t>
            </a:r>
          </a:p>
          <a:p>
            <a:r>
              <a:rPr lang="en-GB" sz="2400" b="1" dirty="0" smtClean="0"/>
              <a:t>Standard-compliant (</a:t>
            </a:r>
            <a:r>
              <a:rPr lang="en-GB" sz="2400" b="1" dirty="0" err="1" smtClean="0"/>
              <a:t>DwC</a:t>
            </a:r>
            <a:r>
              <a:rPr lang="en-GB" sz="2400" b="1" dirty="0" smtClean="0"/>
              <a:t>, NLM DTD)</a:t>
            </a:r>
            <a:endParaRPr lang="fr-FR" sz="2400" b="1" dirty="0" smtClean="0"/>
          </a:p>
          <a:p>
            <a:r>
              <a:rPr lang="en-GB" sz="2400" b="1" dirty="0" smtClean="0"/>
              <a:t>Biological Codes compliant article templates</a:t>
            </a:r>
          </a:p>
          <a:p>
            <a:r>
              <a:rPr lang="en-GB" sz="2400" b="1" dirty="0" smtClean="0"/>
              <a:t>No lower/upper limit of manuscript size</a:t>
            </a:r>
          </a:p>
          <a:p>
            <a:r>
              <a:rPr lang="en-GB" sz="2400" b="1" dirty="0" smtClean="0"/>
              <a:t>Semantically enhanced “articles </a:t>
            </a:r>
            <a:br>
              <a:rPr lang="en-GB" sz="2400" b="1" dirty="0" smtClean="0"/>
            </a:br>
            <a:r>
              <a:rPr lang="en-GB" sz="2400" b="1" dirty="0" smtClean="0"/>
              <a:t>of the future”</a:t>
            </a:r>
          </a:p>
          <a:p>
            <a:r>
              <a:rPr lang="en-GB" sz="2400" b="1" dirty="0" smtClean="0"/>
              <a:t>Integrated with GBIF, EOL, Dryad Scratchpads, etc.</a:t>
            </a:r>
            <a:endParaRPr lang="en-US" sz="2400" b="1" dirty="0" smtClean="0"/>
          </a:p>
          <a:p>
            <a:pPr>
              <a:buNone/>
            </a:pPr>
            <a:endParaRPr lang="bg-BG" sz="2800" dirty="0" smtClean="0"/>
          </a:p>
          <a:p>
            <a:endParaRPr lang="bg-BG" sz="2800" dirty="0"/>
          </a:p>
        </p:txBody>
      </p:sp>
      <p:pic>
        <p:nvPicPr>
          <p:cNvPr id="4" name="Picture 3" descr="BiodiversityDataJournal-Cover.jpg"/>
          <p:cNvPicPr>
            <a:picLocks noChangeAspect="1"/>
          </p:cNvPicPr>
          <p:nvPr/>
        </p:nvPicPr>
        <p:blipFill>
          <a:blip r:embed="rId2" cstate="print"/>
          <a:stretch>
            <a:fillRect/>
          </a:stretch>
        </p:blipFill>
        <p:spPr>
          <a:xfrm>
            <a:off x="174171" y="1284514"/>
            <a:ext cx="2852057" cy="4364138"/>
          </a:xfrm>
          <a:prstGeom prst="rect">
            <a:avLst/>
          </a:prstGeom>
        </p:spPr>
      </p:pic>
      <p:sp>
        <p:nvSpPr>
          <p:cNvPr id="5" name="Rectangle 4"/>
          <p:cNvSpPr/>
          <p:nvPr/>
        </p:nvSpPr>
        <p:spPr>
          <a:xfrm>
            <a:off x="147321"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0"/>
            <a:ext cx="8775290" cy="966019"/>
          </a:xfrm>
        </p:spPr>
        <p:txBody>
          <a:bodyPr/>
          <a:lstStyle/>
          <a:p>
            <a:r>
              <a:rPr lang="en-US" b="0" dirty="0" smtClean="0">
                <a:solidFill>
                  <a:schemeClr val="tx1"/>
                </a:solidFill>
              </a:rPr>
              <a:t>Workflow </a:t>
            </a:r>
            <a:endParaRPr lang="bg-BG" b="0" dirty="0">
              <a:solidFill>
                <a:schemeClr val="tx1"/>
              </a:solidFill>
            </a:endParaRPr>
          </a:p>
        </p:txBody>
      </p:sp>
      <p:sp>
        <p:nvSpPr>
          <p:cNvPr id="4" name="_s1030"/>
          <p:cNvSpPr>
            <a:spLocks noChangeArrowheads="1"/>
          </p:cNvSpPr>
          <p:nvPr/>
        </p:nvSpPr>
        <p:spPr bwMode="auto">
          <a:xfrm>
            <a:off x="5854147" y="1202635"/>
            <a:ext cx="3140765" cy="123245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Community peer-review </a:t>
            </a:r>
            <a:br>
              <a:rPr lang="en-US" cap="all" dirty="0" smtClean="0">
                <a:solidFill>
                  <a:srgbClr val="FFC000"/>
                </a:solidFill>
              </a:rPr>
            </a:br>
            <a:r>
              <a:rPr lang="en-US" cap="all" dirty="0" smtClean="0">
                <a:solidFill>
                  <a:srgbClr val="FFC000"/>
                </a:solidFill>
              </a:rPr>
              <a:t>(options for public and </a:t>
            </a:r>
          </a:p>
          <a:p>
            <a:pPr algn="ctr"/>
            <a:r>
              <a:rPr lang="en-US" cap="all" dirty="0" smtClean="0">
                <a:solidFill>
                  <a:srgbClr val="FFC000"/>
                </a:solidFill>
              </a:rPr>
              <a:t>Open review)</a:t>
            </a:r>
          </a:p>
          <a:p>
            <a:pPr algn="ctr"/>
            <a:r>
              <a:rPr lang="en-US" b="1" cap="all" dirty="0" smtClean="0">
                <a:solidFill>
                  <a:srgbClr val="FFC000"/>
                </a:solidFill>
              </a:rPr>
              <a:t>ALL ONLINE!</a:t>
            </a:r>
            <a:endParaRPr lang="bg-BG" b="1" cap="all" dirty="0">
              <a:solidFill>
                <a:srgbClr val="FFC000"/>
              </a:solidFill>
            </a:endParaRPr>
          </a:p>
        </p:txBody>
      </p:sp>
      <p:sp>
        <p:nvSpPr>
          <p:cNvPr id="5" name="_s1030"/>
          <p:cNvSpPr>
            <a:spLocks noChangeArrowheads="1"/>
          </p:cNvSpPr>
          <p:nvPr/>
        </p:nvSpPr>
        <p:spPr bwMode="auto">
          <a:xfrm>
            <a:off x="1349071" y="1234729"/>
            <a:ext cx="2904877" cy="121029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cap="all" dirty="0" smtClean="0">
                <a:solidFill>
                  <a:srgbClr val="FFC000"/>
                </a:solidFill>
              </a:rPr>
              <a:t>Collaborative </a:t>
            </a:r>
            <a:br>
              <a:rPr lang="en-US" sz="1600" cap="all" dirty="0" smtClean="0">
                <a:solidFill>
                  <a:srgbClr val="FFC000"/>
                </a:solidFill>
              </a:rPr>
            </a:br>
            <a:r>
              <a:rPr lang="en-US" sz="1600" cap="all" dirty="0" smtClean="0">
                <a:solidFill>
                  <a:srgbClr val="FFC000"/>
                </a:solidFill>
              </a:rPr>
              <a:t>ARTICLE AUTHORING</a:t>
            </a:r>
            <a:r>
              <a:rPr lang="en-US" sz="1800" cap="all" dirty="0" smtClean="0">
                <a:solidFill>
                  <a:srgbClr val="FFC000"/>
                </a:solidFill>
              </a:rPr>
              <a:t> </a:t>
            </a:r>
            <a:br>
              <a:rPr lang="en-US" sz="1800" cap="all" dirty="0" smtClean="0">
                <a:solidFill>
                  <a:srgbClr val="FFC000"/>
                </a:solidFill>
              </a:rPr>
            </a:br>
            <a:r>
              <a:rPr lang="en-US" sz="1600" cap="all" dirty="0" smtClean="0">
                <a:solidFill>
                  <a:srgbClr val="FFC000"/>
                </a:solidFill>
              </a:rPr>
              <a:t>(</a:t>
            </a:r>
            <a:r>
              <a:rPr lang="en-US" sz="1600" b="1" cap="all" dirty="0" smtClean="0">
                <a:solidFill>
                  <a:srgbClr val="FFC000"/>
                </a:solidFill>
              </a:rPr>
              <a:t>PENSOFT WRITING </a:t>
            </a:r>
            <a:br>
              <a:rPr lang="en-US" sz="1600" b="1" cap="all" dirty="0" smtClean="0">
                <a:solidFill>
                  <a:srgbClr val="FFC000"/>
                </a:solidFill>
              </a:rPr>
            </a:br>
            <a:r>
              <a:rPr lang="en-US" sz="1600" b="1" cap="all" dirty="0" smtClean="0">
                <a:solidFill>
                  <a:srgbClr val="FFC000"/>
                </a:solidFill>
              </a:rPr>
              <a:t>TOO</a:t>
            </a:r>
            <a:r>
              <a:rPr lang="en-US" sz="1600" cap="all" dirty="0" smtClean="0">
                <a:solidFill>
                  <a:srgbClr val="FFC000"/>
                </a:solidFill>
              </a:rPr>
              <a:t>L)</a:t>
            </a:r>
            <a:endParaRPr lang="bg-BG" sz="1600" cap="all" dirty="0">
              <a:solidFill>
                <a:srgbClr val="FFC000"/>
              </a:solidFill>
            </a:endParaRPr>
          </a:p>
        </p:txBody>
      </p:sp>
      <p:sp>
        <p:nvSpPr>
          <p:cNvPr id="18" name="_s1030"/>
          <p:cNvSpPr>
            <a:spLocks noChangeArrowheads="1"/>
          </p:cNvSpPr>
          <p:nvPr/>
        </p:nvSpPr>
        <p:spPr bwMode="auto">
          <a:xfrm>
            <a:off x="3677479" y="3995529"/>
            <a:ext cx="3250094" cy="73514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cap="all" dirty="0" smtClean="0">
                <a:solidFill>
                  <a:srgbClr val="FFC000"/>
                </a:solidFill>
              </a:rPr>
              <a:t>MANUSCRIPT published</a:t>
            </a:r>
          </a:p>
          <a:p>
            <a:pPr algn="ctr"/>
            <a:r>
              <a:rPr lang="en-US" cap="all" dirty="0" smtClean="0">
                <a:solidFill>
                  <a:srgbClr val="FFC000"/>
                </a:solidFill>
              </a:rPr>
              <a:t>XML text + data </a:t>
            </a:r>
            <a:endParaRPr lang="bg-BG" cap="all" dirty="0">
              <a:solidFill>
                <a:srgbClr val="FFC000"/>
              </a:solidFill>
            </a:endParaRPr>
          </a:p>
        </p:txBody>
      </p:sp>
      <p:sp>
        <p:nvSpPr>
          <p:cNvPr id="37" name="Rectangle 36"/>
          <p:cNvSpPr/>
          <p:nvPr/>
        </p:nvSpPr>
        <p:spPr>
          <a:xfrm>
            <a:off x="198782" y="3735610"/>
            <a:ext cx="3458818" cy="584775"/>
          </a:xfrm>
          <a:prstGeom prst="rect">
            <a:avLst/>
          </a:prstGeom>
        </p:spPr>
        <p:txBody>
          <a:bodyPr wrap="square">
            <a:spAutoFit/>
          </a:bodyPr>
          <a:lstStyle/>
          <a:p>
            <a:r>
              <a:rPr lang="en-US" sz="1600" dirty="0" smtClean="0"/>
              <a:t>Authors, Reviewers, Editors, Mentors, Copyeditors </a:t>
            </a:r>
            <a:endParaRPr lang="bg-BG" dirty="0"/>
          </a:p>
        </p:txBody>
      </p:sp>
      <p:cxnSp>
        <p:nvCxnSpPr>
          <p:cNvPr id="40" name="Straight Arrow Connector 39"/>
          <p:cNvCxnSpPr/>
          <p:nvPr/>
        </p:nvCxnSpPr>
        <p:spPr bwMode="auto">
          <a:xfrm flipH="1">
            <a:off x="5377070" y="2608028"/>
            <a:ext cx="2020295" cy="1288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flipV="1">
            <a:off x="4343399" y="1808922"/>
            <a:ext cx="1411358"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051" name="Picture 3"/>
          <p:cNvPicPr>
            <a:picLocks noChangeAspect="1" noChangeArrowheads="1"/>
          </p:cNvPicPr>
          <p:nvPr/>
        </p:nvPicPr>
        <p:blipFill>
          <a:blip r:embed="rId3" cstate="print"/>
          <a:srcRect/>
          <a:stretch>
            <a:fillRect/>
          </a:stretch>
        </p:blipFill>
        <p:spPr bwMode="auto">
          <a:xfrm>
            <a:off x="295937" y="667304"/>
            <a:ext cx="797368" cy="773206"/>
          </a:xfrm>
          <a:prstGeom prst="rect">
            <a:avLst/>
          </a:prstGeom>
          <a:noFill/>
          <a:ln w="9525">
            <a:noFill/>
            <a:miter lim="800000"/>
            <a:headEnd/>
            <a:tailEnd/>
          </a:ln>
        </p:spPr>
      </p:pic>
      <p:sp>
        <p:nvSpPr>
          <p:cNvPr id="61" name="Rectangle 60"/>
          <p:cNvSpPr/>
          <p:nvPr/>
        </p:nvSpPr>
        <p:spPr>
          <a:xfrm>
            <a:off x="4353340" y="1167204"/>
            <a:ext cx="1321904" cy="584775"/>
          </a:xfrm>
          <a:prstGeom prst="rect">
            <a:avLst/>
          </a:prstGeom>
        </p:spPr>
        <p:txBody>
          <a:bodyPr wrap="square">
            <a:spAutoFit/>
          </a:bodyPr>
          <a:lstStyle/>
          <a:p>
            <a:pPr algn="ctr"/>
            <a:r>
              <a:rPr lang="en-US" sz="1600" dirty="0" smtClean="0"/>
              <a:t>XML submission</a:t>
            </a:r>
            <a:endParaRPr lang="bg-BG" dirty="0"/>
          </a:p>
        </p:txBody>
      </p:sp>
      <p:cxnSp>
        <p:nvCxnSpPr>
          <p:cNvPr id="63" name="Straight Arrow Connector 62"/>
          <p:cNvCxnSpPr/>
          <p:nvPr/>
        </p:nvCxnSpPr>
        <p:spPr bwMode="auto">
          <a:xfrm>
            <a:off x="1143000" y="993913"/>
            <a:ext cx="178904" cy="6659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a:off x="4373217" y="2007705"/>
            <a:ext cx="1371601" cy="99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3" name="Picture 3"/>
          <p:cNvPicPr>
            <a:picLocks noChangeAspect="1" noChangeArrowheads="1"/>
          </p:cNvPicPr>
          <p:nvPr/>
        </p:nvPicPr>
        <p:blipFill>
          <a:blip r:embed="rId3" cstate="print"/>
          <a:srcRect/>
          <a:stretch>
            <a:fillRect/>
          </a:stretch>
        </p:blipFill>
        <p:spPr bwMode="auto">
          <a:xfrm>
            <a:off x="279371" y="1714227"/>
            <a:ext cx="797368" cy="773206"/>
          </a:xfrm>
          <a:prstGeom prst="rect">
            <a:avLst/>
          </a:prstGeom>
          <a:noFill/>
          <a:ln w="9525">
            <a:noFill/>
            <a:miter lim="800000"/>
            <a:headEnd/>
            <a:tailEnd/>
          </a:ln>
        </p:spPr>
      </p:pic>
      <p:pic>
        <p:nvPicPr>
          <p:cNvPr id="34" name="Picture 3"/>
          <p:cNvPicPr>
            <a:picLocks noChangeAspect="1" noChangeArrowheads="1"/>
          </p:cNvPicPr>
          <p:nvPr/>
        </p:nvPicPr>
        <p:blipFill>
          <a:blip r:embed="rId3" cstate="print"/>
          <a:srcRect/>
          <a:stretch>
            <a:fillRect/>
          </a:stretch>
        </p:blipFill>
        <p:spPr bwMode="auto">
          <a:xfrm>
            <a:off x="279371" y="2817468"/>
            <a:ext cx="797368" cy="773206"/>
          </a:xfrm>
          <a:prstGeom prst="rect">
            <a:avLst/>
          </a:prstGeom>
          <a:noFill/>
          <a:ln w="9525">
            <a:noFill/>
            <a:miter lim="800000"/>
            <a:headEnd/>
            <a:tailEnd/>
          </a:ln>
        </p:spPr>
      </p:pic>
      <p:sp>
        <p:nvSpPr>
          <p:cNvPr id="67" name="Rectangle 66"/>
          <p:cNvSpPr/>
          <p:nvPr/>
        </p:nvSpPr>
        <p:spPr>
          <a:xfrm>
            <a:off x="4524351" y="2171868"/>
            <a:ext cx="1089208" cy="523220"/>
          </a:xfrm>
          <a:prstGeom prst="rect">
            <a:avLst/>
          </a:prstGeom>
        </p:spPr>
        <p:txBody>
          <a:bodyPr wrap="none">
            <a:spAutoFit/>
          </a:bodyPr>
          <a:lstStyle/>
          <a:p>
            <a:pPr algn="ctr"/>
            <a:r>
              <a:rPr lang="en-US" sz="1400" dirty="0" smtClean="0"/>
              <a:t>Revisions </a:t>
            </a:r>
          </a:p>
          <a:p>
            <a:pPr algn="ctr"/>
            <a:r>
              <a:rPr lang="en-US" sz="1400" dirty="0" smtClean="0"/>
              <a:t>online</a:t>
            </a:r>
            <a:endParaRPr lang="bg-BG" dirty="0"/>
          </a:p>
        </p:txBody>
      </p:sp>
      <p:cxnSp>
        <p:nvCxnSpPr>
          <p:cNvPr id="74" name="Straight Arrow Connector 73"/>
          <p:cNvCxnSpPr/>
          <p:nvPr/>
        </p:nvCxnSpPr>
        <p:spPr bwMode="auto">
          <a:xfrm flipV="1">
            <a:off x="1083365" y="1997765"/>
            <a:ext cx="218661" cy="795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flipV="1">
            <a:off x="1113183" y="2484783"/>
            <a:ext cx="278295"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94" name="Picture 3"/>
          <p:cNvPicPr>
            <a:picLocks noChangeAspect="1" noChangeArrowheads="1"/>
          </p:cNvPicPr>
          <p:nvPr/>
        </p:nvPicPr>
        <p:blipFill>
          <a:blip r:embed="rId3" cstate="print"/>
          <a:srcRect/>
          <a:stretch>
            <a:fillRect/>
          </a:stretch>
        </p:blipFill>
        <p:spPr bwMode="auto">
          <a:xfrm>
            <a:off x="1395867" y="2820781"/>
            <a:ext cx="797368" cy="773206"/>
          </a:xfrm>
          <a:prstGeom prst="rect">
            <a:avLst/>
          </a:prstGeom>
          <a:noFill/>
          <a:ln w="9525">
            <a:noFill/>
            <a:miter lim="800000"/>
            <a:headEnd/>
            <a:tailEnd/>
          </a:ln>
        </p:spPr>
      </p:pic>
      <p:pic>
        <p:nvPicPr>
          <p:cNvPr id="95" name="Picture 3"/>
          <p:cNvPicPr>
            <a:picLocks noChangeAspect="1" noChangeArrowheads="1"/>
          </p:cNvPicPr>
          <p:nvPr/>
        </p:nvPicPr>
        <p:blipFill>
          <a:blip r:embed="rId3" cstate="print"/>
          <a:srcRect/>
          <a:stretch>
            <a:fillRect/>
          </a:stretch>
        </p:blipFill>
        <p:spPr bwMode="auto">
          <a:xfrm>
            <a:off x="2509049" y="2830721"/>
            <a:ext cx="797368" cy="773206"/>
          </a:xfrm>
          <a:prstGeom prst="rect">
            <a:avLst/>
          </a:prstGeom>
          <a:noFill/>
          <a:ln w="9525">
            <a:noFill/>
            <a:miter lim="800000"/>
            <a:headEnd/>
            <a:tailEnd/>
          </a:ln>
        </p:spPr>
      </p:pic>
      <p:pic>
        <p:nvPicPr>
          <p:cNvPr id="96" name="Picture 3"/>
          <p:cNvPicPr>
            <a:picLocks noChangeAspect="1" noChangeArrowheads="1"/>
          </p:cNvPicPr>
          <p:nvPr/>
        </p:nvPicPr>
        <p:blipFill>
          <a:blip r:embed="rId3" cstate="print"/>
          <a:srcRect/>
          <a:stretch>
            <a:fillRect/>
          </a:stretch>
        </p:blipFill>
        <p:spPr bwMode="auto">
          <a:xfrm>
            <a:off x="3542718" y="2850598"/>
            <a:ext cx="797368" cy="773206"/>
          </a:xfrm>
          <a:prstGeom prst="rect">
            <a:avLst/>
          </a:prstGeom>
          <a:noFill/>
          <a:ln w="9525">
            <a:noFill/>
            <a:miter lim="800000"/>
            <a:headEnd/>
            <a:tailEnd/>
          </a:ln>
        </p:spPr>
      </p:pic>
      <p:sp>
        <p:nvSpPr>
          <p:cNvPr id="97" name="Line 125"/>
          <p:cNvSpPr>
            <a:spLocks noChangeShapeType="1"/>
          </p:cNvSpPr>
          <p:nvPr/>
        </p:nvSpPr>
        <p:spPr bwMode="auto">
          <a:xfrm flipH="1">
            <a:off x="3539608" y="4899991"/>
            <a:ext cx="1201356" cy="350435"/>
          </a:xfrm>
          <a:prstGeom prst="line">
            <a:avLst/>
          </a:prstGeom>
          <a:noFill/>
          <a:ln w="28575">
            <a:solidFill>
              <a:schemeClr val="tx1"/>
            </a:solidFill>
            <a:round/>
            <a:headEnd/>
            <a:tailEnd type="triangle" w="med" len="med"/>
          </a:ln>
        </p:spPr>
        <p:txBody>
          <a:bodyPr/>
          <a:lstStyle/>
          <a:p>
            <a:endParaRPr lang="en-US"/>
          </a:p>
        </p:txBody>
      </p:sp>
      <p:sp>
        <p:nvSpPr>
          <p:cNvPr id="98" name="Line 125"/>
          <p:cNvSpPr>
            <a:spLocks noChangeShapeType="1"/>
          </p:cNvSpPr>
          <p:nvPr/>
        </p:nvSpPr>
        <p:spPr bwMode="auto">
          <a:xfrm flipH="1">
            <a:off x="1519082" y="4800600"/>
            <a:ext cx="3211943" cy="459765"/>
          </a:xfrm>
          <a:prstGeom prst="line">
            <a:avLst/>
          </a:prstGeom>
          <a:noFill/>
          <a:ln w="28575">
            <a:solidFill>
              <a:schemeClr val="tx1"/>
            </a:solidFill>
            <a:round/>
            <a:headEnd/>
            <a:tailEnd type="triangle" w="med" len="med"/>
          </a:ln>
        </p:spPr>
        <p:txBody>
          <a:bodyPr/>
          <a:lstStyle/>
          <a:p>
            <a:endParaRPr lang="en-US"/>
          </a:p>
        </p:txBody>
      </p:sp>
      <p:sp>
        <p:nvSpPr>
          <p:cNvPr id="99" name="Line 125"/>
          <p:cNvSpPr>
            <a:spLocks noChangeShapeType="1"/>
          </p:cNvSpPr>
          <p:nvPr/>
        </p:nvSpPr>
        <p:spPr bwMode="auto">
          <a:xfrm>
            <a:off x="4989442" y="4860235"/>
            <a:ext cx="732931" cy="419689"/>
          </a:xfrm>
          <a:prstGeom prst="line">
            <a:avLst/>
          </a:prstGeom>
          <a:noFill/>
          <a:ln w="28575">
            <a:solidFill>
              <a:schemeClr val="tx1"/>
            </a:solidFill>
            <a:round/>
            <a:headEnd/>
            <a:tailEnd type="triangle" w="med" len="med"/>
          </a:ln>
        </p:spPr>
        <p:txBody>
          <a:bodyPr/>
          <a:lstStyle/>
          <a:p>
            <a:endParaRPr lang="en-US"/>
          </a:p>
        </p:txBody>
      </p:sp>
      <p:sp>
        <p:nvSpPr>
          <p:cNvPr id="100" name="Line 125"/>
          <p:cNvSpPr>
            <a:spLocks noChangeShapeType="1"/>
          </p:cNvSpPr>
          <p:nvPr/>
        </p:nvSpPr>
        <p:spPr bwMode="auto">
          <a:xfrm>
            <a:off x="5168348" y="4800600"/>
            <a:ext cx="2633547" cy="449826"/>
          </a:xfrm>
          <a:prstGeom prst="line">
            <a:avLst/>
          </a:prstGeom>
          <a:noFill/>
          <a:ln w="28575">
            <a:solidFill>
              <a:schemeClr val="tx1"/>
            </a:solidFill>
            <a:round/>
            <a:headEnd/>
            <a:tailEnd type="triangle" w="med" len="med"/>
          </a:ln>
        </p:spPr>
        <p:txBody>
          <a:bodyPr/>
          <a:lstStyle/>
          <a:p>
            <a:endParaRPr lang="en-US"/>
          </a:p>
        </p:txBody>
      </p:sp>
      <p:sp>
        <p:nvSpPr>
          <p:cNvPr id="101" name="Rectangle 100"/>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02"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03" name="Picture 21" descr="EOL_Brochure 3.jpg"/>
          <p:cNvPicPr>
            <a:picLocks noChangeAspect="1"/>
          </p:cNvPicPr>
          <p:nvPr/>
        </p:nvPicPr>
        <p:blipFill>
          <a:blip r:embed="rId4" cstate="print"/>
          <a:srcRect/>
          <a:stretch>
            <a:fillRect/>
          </a:stretch>
        </p:blipFill>
        <p:spPr bwMode="auto">
          <a:xfrm>
            <a:off x="3749040" y="6172658"/>
            <a:ext cx="1005840" cy="685342"/>
          </a:xfrm>
          <a:prstGeom prst="rect">
            <a:avLst/>
          </a:prstGeom>
          <a:noFill/>
          <a:ln w="9525">
            <a:noFill/>
            <a:miter lim="800000"/>
            <a:headEnd/>
            <a:tailEnd/>
          </a:ln>
        </p:spPr>
      </p:pic>
      <p:pic>
        <p:nvPicPr>
          <p:cNvPr id="104" name="Picture 2" descr="gbif_05"/>
          <p:cNvPicPr>
            <a:picLocks noChangeAspect="1" noChangeArrowheads="1"/>
          </p:cNvPicPr>
          <p:nvPr/>
        </p:nvPicPr>
        <p:blipFill>
          <a:blip r:embed="rId5"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05" name="Picture 44"/>
          <p:cNvPicPr>
            <a:picLocks noChangeAspect="1" noChangeArrowheads="1"/>
          </p:cNvPicPr>
          <p:nvPr/>
        </p:nvPicPr>
        <p:blipFill>
          <a:blip r:embed="rId6"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06" name="Picture 2"/>
          <p:cNvPicPr>
            <a:picLocks noChangeAspect="1" noChangeArrowheads="1"/>
          </p:cNvPicPr>
          <p:nvPr/>
        </p:nvPicPr>
        <p:blipFill>
          <a:blip r:embed="rId7"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07" name="Inhaltsplatzhalter 4" descr="Plazi_books.jpg"/>
          <p:cNvPicPr>
            <a:picLocks noChangeAspect="1"/>
          </p:cNvPicPr>
          <p:nvPr/>
        </p:nvPicPr>
        <p:blipFill>
          <a:blip r:embed="rId8"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08" name="Picture 3"/>
          <p:cNvPicPr>
            <a:picLocks noChangeAspect="1" noChangeArrowheads="1"/>
          </p:cNvPicPr>
          <p:nvPr/>
        </p:nvPicPr>
        <p:blipFill>
          <a:blip r:embed="rId9"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09" name="Picture 4"/>
          <p:cNvPicPr>
            <a:picLocks noChangeAspect="1" noChangeArrowheads="1"/>
          </p:cNvPicPr>
          <p:nvPr/>
        </p:nvPicPr>
        <p:blipFill>
          <a:blip r:embed="rId10"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10"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11"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12" name="_s1030"/>
          <p:cNvSpPr>
            <a:spLocks noChangeArrowheads="1"/>
          </p:cNvSpPr>
          <p:nvPr/>
        </p:nvSpPr>
        <p:spPr bwMode="auto">
          <a:xfrm>
            <a:off x="2895600" y="537971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a:t>
            </a:r>
            <a:br>
              <a:rPr lang="bg-BG" sz="1400" b="1" dirty="0" smtClean="0"/>
            </a:br>
            <a:r>
              <a:rPr lang="bg-BG" sz="1400" b="1" dirty="0" smtClean="0"/>
              <a:t>ence data</a:t>
            </a:r>
            <a:endParaRPr lang="bg-BG" sz="1400" b="1" dirty="0"/>
          </a:p>
        </p:txBody>
      </p:sp>
      <p:sp>
        <p:nvSpPr>
          <p:cNvPr id="113"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14"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15"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16"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sp>
        <p:nvSpPr>
          <p:cNvPr id="11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18" name="Picture 6"/>
          <p:cNvPicPr>
            <a:picLocks noChangeAspect="1" noChangeArrowheads="1"/>
          </p:cNvPicPr>
          <p:nvPr/>
        </p:nvPicPr>
        <p:blipFill>
          <a:blip r:embed="rId11"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1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2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21" name="Rectangle 12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22" name="Rectangle 121"/>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23" name="Rectangle 122"/>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24"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25"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cxnSp>
        <p:nvCxnSpPr>
          <p:cNvPr id="128" name="Straight Arrow Connector 127"/>
          <p:cNvCxnSpPr/>
          <p:nvPr/>
        </p:nvCxnSpPr>
        <p:spPr bwMode="auto">
          <a:xfrm flipV="1">
            <a:off x="1858618" y="2534478"/>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1" name="Straight Arrow Connector 130"/>
          <p:cNvCxnSpPr/>
          <p:nvPr/>
        </p:nvCxnSpPr>
        <p:spPr bwMode="auto">
          <a:xfrm flipV="1">
            <a:off x="2925418" y="2547731"/>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2" name="Straight Arrow Connector 131"/>
          <p:cNvCxnSpPr/>
          <p:nvPr/>
        </p:nvCxnSpPr>
        <p:spPr bwMode="auto">
          <a:xfrm flipV="1">
            <a:off x="3869635" y="2557669"/>
            <a:ext cx="0" cy="198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61" grpId="0"/>
      <p:bldP spid="67" grpId="0"/>
      <p:bldP spid="97" grpId="0" animBg="1"/>
      <p:bldP spid="98" grpId="0" animBg="1"/>
      <p:bldP spid="99" grpId="0" animBg="1"/>
      <p:bldP spid="100" grpId="0" animBg="1"/>
      <p:bldP spid="101" grpId="0" animBg="1"/>
      <p:bldP spid="102" grpId="0" animBg="1"/>
      <p:bldP spid="112" grpId="0" animBg="1"/>
      <p:bldP spid="113" grpId="0" animBg="1"/>
      <p:bldP spid="117" grpId="0" animBg="1"/>
      <p:bldP spid="121" grpId="0"/>
      <p:bldP spid="122" grpId="0"/>
      <p:bldP spid="123" grpId="0"/>
      <p:bldP spid="12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457200" y="132398"/>
            <a:ext cx="8229600" cy="1143000"/>
          </a:xfrm>
        </p:spPr>
        <p:txBody>
          <a:bodyPr/>
          <a:lstStyle/>
          <a:p>
            <a:r>
              <a:rPr lang="en-US" sz="4000" b="0" dirty="0" smtClean="0">
                <a:solidFill>
                  <a:schemeClr val="tx1"/>
                </a:solidFill>
                <a:latin typeface="Arial" charset="0"/>
                <a:ea typeface="ＭＳ Ｐゴシック" charset="0"/>
                <a:cs typeface="ＭＳ Ｐゴシック" charset="0"/>
              </a:rPr>
              <a:t>Automated submission</a:t>
            </a:r>
            <a:endParaRPr lang="en-US" sz="4000" b="0" dirty="0">
              <a:solidFill>
                <a:schemeClr val="tx1"/>
              </a:solidFill>
              <a:latin typeface="Arial" charset="0"/>
              <a:ea typeface="ＭＳ Ｐゴシック" charset="0"/>
              <a:cs typeface="ＭＳ Ｐゴシック" charset="0"/>
            </a:endParaRPr>
          </a:p>
        </p:txBody>
      </p:sp>
      <p:pic>
        <p:nvPicPr>
          <p:cNvPr id="7" name="Picture 6"/>
          <p:cNvPicPr>
            <a:picLocks noChangeAspect="1"/>
          </p:cNvPicPr>
          <p:nvPr/>
        </p:nvPicPr>
        <p:blipFill>
          <a:blip r:embed="rId3" cstate="print"/>
          <a:stretch>
            <a:fillRect/>
          </a:stretch>
        </p:blipFill>
        <p:spPr>
          <a:xfrm>
            <a:off x="165100" y="2336800"/>
            <a:ext cx="5778500" cy="850900"/>
          </a:xfrm>
          <a:prstGeom prst="rect">
            <a:avLst/>
          </a:prstGeom>
        </p:spPr>
      </p:pic>
      <p:pic>
        <p:nvPicPr>
          <p:cNvPr id="8" name="Picture 7"/>
          <p:cNvPicPr>
            <a:picLocks noChangeAspect="1"/>
          </p:cNvPicPr>
          <p:nvPr/>
        </p:nvPicPr>
        <p:blipFill>
          <a:blip r:embed="rId4" cstate="print"/>
          <a:stretch>
            <a:fillRect/>
          </a:stretch>
        </p:blipFill>
        <p:spPr>
          <a:xfrm>
            <a:off x="2959100" y="3162300"/>
            <a:ext cx="4940300" cy="787400"/>
          </a:xfrm>
          <a:prstGeom prst="rect">
            <a:avLst/>
          </a:prstGeom>
        </p:spPr>
      </p:pic>
      <p:pic>
        <p:nvPicPr>
          <p:cNvPr id="9" name="Picture 8"/>
          <p:cNvPicPr>
            <a:picLocks noChangeAspect="1"/>
          </p:cNvPicPr>
          <p:nvPr/>
        </p:nvPicPr>
        <p:blipFill>
          <a:blip r:embed="rId5" cstate="print"/>
          <a:stretch>
            <a:fillRect/>
          </a:stretch>
        </p:blipFill>
        <p:spPr>
          <a:xfrm>
            <a:off x="406400" y="3924300"/>
            <a:ext cx="8331200" cy="2298700"/>
          </a:xfrm>
          <a:prstGeom prst="rect">
            <a:avLst/>
          </a:prstGeom>
        </p:spPr>
      </p:pic>
      <p:pic>
        <p:nvPicPr>
          <p:cNvPr id="2" name="Picture 1"/>
          <p:cNvPicPr>
            <a:picLocks noChangeAspect="1"/>
          </p:cNvPicPr>
          <p:nvPr/>
        </p:nvPicPr>
        <p:blipFill>
          <a:blip r:embed="rId6" cstate="print"/>
          <a:stretch>
            <a:fillRect/>
          </a:stretch>
        </p:blipFill>
        <p:spPr>
          <a:xfrm>
            <a:off x="596900" y="1231900"/>
            <a:ext cx="7937500" cy="1308100"/>
          </a:xfrm>
          <a:prstGeom prst="rect">
            <a:avLst/>
          </a:prstGeom>
        </p:spPr>
      </p:pic>
      <p:pic>
        <p:nvPicPr>
          <p:cNvPr id="3" name="Picture 2"/>
          <p:cNvPicPr>
            <a:picLocks noChangeAspect="1"/>
          </p:cNvPicPr>
          <p:nvPr/>
        </p:nvPicPr>
        <p:blipFill>
          <a:blip r:embed="rId7" cstate="print"/>
          <a:stretch>
            <a:fillRect/>
          </a:stretch>
        </p:blipFill>
        <p:spPr>
          <a:xfrm>
            <a:off x="1409700" y="2044700"/>
            <a:ext cx="6921500" cy="1168400"/>
          </a:xfrm>
          <a:prstGeom prst="rect">
            <a:avLst/>
          </a:prstGeom>
        </p:spPr>
      </p:pic>
      <p:cxnSp>
        <p:nvCxnSpPr>
          <p:cNvPr id="11" name="Straight Connector 10"/>
          <p:cNvCxnSpPr/>
          <p:nvPr/>
        </p:nvCxnSpPr>
        <p:spPr bwMode="auto">
          <a:xfrm flipV="1">
            <a:off x="396240" y="2336800"/>
            <a:ext cx="1432560" cy="1056640"/>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57200" y="2367280"/>
            <a:ext cx="1402080" cy="985520"/>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
        <p:nvSpPr>
          <p:cNvPr id="18" name="Rectangle 17"/>
          <p:cNvSpPr/>
          <p:nvPr/>
        </p:nvSpPr>
        <p:spPr>
          <a:xfrm>
            <a:off x="5161844" y="2139658"/>
            <a:ext cx="2569915" cy="323165"/>
          </a:xfrm>
          <a:prstGeom prst="rect">
            <a:avLst/>
          </a:prstGeom>
        </p:spPr>
        <p:txBody>
          <a:bodyPr wrap="square">
            <a:spAutoFit/>
          </a:bodyPr>
          <a:lstStyle/>
          <a:p>
            <a:r>
              <a:rPr lang="en-US" dirty="0" smtClean="0">
                <a:latin typeface="Arial" charset="0"/>
                <a:ea typeface="ＭＳ Ｐゴシック" charset="0"/>
                <a:cs typeface="ＭＳ Ｐゴシック" charset="0"/>
              </a:rPr>
              <a:t>Automated XML submission</a:t>
            </a:r>
            <a:endParaRPr lang="bg-BG" dirty="0"/>
          </a:p>
        </p:txBody>
      </p:sp>
    </p:spTree>
    <p:extLst>
      <p:ext uri="{BB962C8B-B14F-4D97-AF65-F5344CB8AC3E}">
        <p14:creationId xmlns="" xmlns:p14="http://schemas.microsoft.com/office/powerpoint/2010/main" val="36566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3341941" y="1484928"/>
            <a:ext cx="2449259" cy="3615459"/>
          </a:xfrm>
          <a:prstGeom prst="rect">
            <a:avLst/>
          </a:prstGeom>
          <a:noFill/>
          <a:ln w="9525">
            <a:solidFill>
              <a:schemeClr val="bg1"/>
            </a:solidFill>
            <a:miter lim="800000"/>
            <a:headEnd/>
            <a:tailEnd/>
          </a:ln>
        </p:spPr>
      </p:pic>
      <p:sp>
        <p:nvSpPr>
          <p:cNvPr id="19" name="Rectangle 18"/>
          <p:cNvSpPr/>
          <p:nvPr/>
        </p:nvSpPr>
        <p:spPr>
          <a:xfrm>
            <a:off x="566057" y="219240"/>
            <a:ext cx="8215086" cy="584775"/>
          </a:xfrm>
          <a:prstGeom prst="rect">
            <a:avLst/>
          </a:prstGeom>
        </p:spPr>
        <p:txBody>
          <a:bodyPr wrap="square">
            <a:spAutoFit/>
          </a:bodyPr>
          <a:lstStyle/>
          <a:p>
            <a:pPr algn="ctr"/>
            <a:r>
              <a:rPr lang="en-US" sz="3200" b="1" dirty="0" smtClean="0"/>
              <a:t>Why XML is so important?</a:t>
            </a:r>
            <a:endParaRPr lang="bg-BG" sz="3200" b="1" dirty="0"/>
          </a:p>
        </p:txBody>
      </p:sp>
      <p:sp>
        <p:nvSpPr>
          <p:cNvPr id="11" name="Line 14"/>
          <p:cNvSpPr>
            <a:spLocks noChangeShapeType="1"/>
          </p:cNvSpPr>
          <p:nvPr/>
        </p:nvSpPr>
        <p:spPr bwMode="auto">
          <a:xfrm flipV="1">
            <a:off x="5936345" y="2394857"/>
            <a:ext cx="609600" cy="14514"/>
          </a:xfrm>
          <a:prstGeom prst="line">
            <a:avLst/>
          </a:prstGeom>
          <a:noFill/>
          <a:ln w="76200">
            <a:solidFill>
              <a:schemeClr val="tx1"/>
            </a:solidFill>
            <a:round/>
            <a:headEnd/>
            <a:tailEnd type="triangle" w="med" len="med"/>
          </a:ln>
          <a:effectLst/>
        </p:spPr>
        <p:txBody>
          <a:bodyPr/>
          <a:lstStyle/>
          <a:p>
            <a:endParaRPr lang="bg-BG"/>
          </a:p>
        </p:txBody>
      </p:sp>
      <p:pic>
        <p:nvPicPr>
          <p:cNvPr id="12" name="Picture 21" descr="EOL_Brochure 3.jpg"/>
          <p:cNvPicPr>
            <a:picLocks noChangeAspect="1"/>
          </p:cNvPicPr>
          <p:nvPr/>
        </p:nvPicPr>
        <p:blipFill>
          <a:blip r:embed="rId3" cstate="print"/>
          <a:srcRect/>
          <a:stretch>
            <a:fillRect/>
          </a:stretch>
        </p:blipFill>
        <p:spPr bwMode="auto">
          <a:xfrm>
            <a:off x="6734630" y="1490902"/>
            <a:ext cx="2409370" cy="1542583"/>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792686" y="3297882"/>
            <a:ext cx="2351314" cy="1588725"/>
          </a:xfrm>
          <a:prstGeom prst="rect">
            <a:avLst/>
          </a:prstGeom>
          <a:noFill/>
          <a:ln w="9525">
            <a:noFill/>
            <a:miter lim="800000"/>
            <a:headEnd/>
            <a:tailEnd/>
          </a:ln>
          <a:effectLst/>
        </p:spPr>
      </p:pic>
      <p:sp>
        <p:nvSpPr>
          <p:cNvPr id="15" name="Line 14"/>
          <p:cNvSpPr>
            <a:spLocks noChangeShapeType="1"/>
          </p:cNvSpPr>
          <p:nvPr/>
        </p:nvSpPr>
        <p:spPr bwMode="auto">
          <a:xfrm flipV="1">
            <a:off x="5892800" y="4005943"/>
            <a:ext cx="653143" cy="14514"/>
          </a:xfrm>
          <a:prstGeom prst="line">
            <a:avLst/>
          </a:prstGeom>
          <a:noFill/>
          <a:ln w="76200">
            <a:solidFill>
              <a:schemeClr val="tx1"/>
            </a:solidFill>
            <a:round/>
            <a:headEnd/>
            <a:tailEnd type="triangle" w="med" len="med"/>
          </a:ln>
          <a:effectLst/>
        </p:spPr>
        <p:txBody>
          <a:bodyPr/>
          <a:lstStyle/>
          <a:p>
            <a:endParaRPr lang="bg-BG"/>
          </a:p>
        </p:txBody>
      </p:sp>
      <p:grpSp>
        <p:nvGrpSpPr>
          <p:cNvPr id="3" name="Group 22"/>
          <p:cNvGrpSpPr/>
          <p:nvPr/>
        </p:nvGrpSpPr>
        <p:grpSpPr>
          <a:xfrm>
            <a:off x="0" y="3260162"/>
            <a:ext cx="2420388" cy="1805324"/>
            <a:chOff x="246743" y="3405304"/>
            <a:chExt cx="2376845" cy="1573095"/>
          </a:xfrm>
        </p:grpSpPr>
        <p:pic>
          <p:nvPicPr>
            <p:cNvPr id="17" name="Inhaltsplatzhalter 4" descr="Plazi_books.jpg"/>
            <p:cNvPicPr>
              <a:picLocks noChangeAspect="1"/>
            </p:cNvPicPr>
            <p:nvPr/>
          </p:nvPicPr>
          <p:blipFill>
            <a:blip r:embed="rId5" cstate="print"/>
            <a:srcRect/>
            <a:stretch>
              <a:fillRect/>
            </a:stretch>
          </p:blipFill>
          <p:spPr bwMode="auto">
            <a:xfrm>
              <a:off x="260537" y="3406852"/>
              <a:ext cx="2363051" cy="1571547"/>
            </a:xfrm>
            <a:prstGeom prst="rect">
              <a:avLst/>
            </a:prstGeom>
            <a:noFill/>
            <a:ln w="9525">
              <a:noFill/>
              <a:miter lim="800000"/>
              <a:headEnd/>
              <a:tailEnd/>
            </a:ln>
            <a:effectLst/>
          </p:spPr>
        </p:pic>
        <p:sp>
          <p:nvSpPr>
            <p:cNvPr id="20" name="Rectangle 19"/>
            <p:cNvSpPr/>
            <p:nvPr/>
          </p:nvSpPr>
          <p:spPr>
            <a:xfrm>
              <a:off x="246743" y="3405304"/>
              <a:ext cx="1494972" cy="369332"/>
            </a:xfrm>
            <a:prstGeom prst="rect">
              <a:avLst/>
            </a:prstGeom>
          </p:spPr>
          <p:txBody>
            <a:bodyPr wrap="square">
              <a:spAutoFit/>
            </a:bodyPr>
            <a:lstStyle/>
            <a:p>
              <a:r>
                <a:rPr lang="bg-BG" sz="1800" b="1" dirty="0" smtClean="0">
                  <a:solidFill>
                    <a:schemeClr val="tx2">
                      <a:lumMod val="25000"/>
                    </a:schemeClr>
                  </a:solidFill>
                </a:rPr>
                <a:t>Plazi</a:t>
              </a:r>
              <a:endParaRPr lang="bg-BG" sz="1800" b="1" dirty="0">
                <a:solidFill>
                  <a:schemeClr val="tx2">
                    <a:lumMod val="25000"/>
                  </a:schemeClr>
                </a:solidFill>
              </a:endParaRPr>
            </a:p>
          </p:txBody>
        </p:sp>
      </p:grpSp>
      <p:sp>
        <p:nvSpPr>
          <p:cNvPr id="21" name="Line 14"/>
          <p:cNvSpPr>
            <a:spLocks noChangeShapeType="1"/>
          </p:cNvSpPr>
          <p:nvPr/>
        </p:nvSpPr>
        <p:spPr bwMode="auto">
          <a:xfrm flipH="1" flipV="1">
            <a:off x="2554515" y="2307771"/>
            <a:ext cx="631374" cy="21771"/>
          </a:xfrm>
          <a:prstGeom prst="line">
            <a:avLst/>
          </a:prstGeom>
          <a:noFill/>
          <a:ln w="76200">
            <a:solidFill>
              <a:schemeClr val="tx1"/>
            </a:solidFill>
            <a:round/>
            <a:headEnd/>
            <a:tailEnd type="triangle" w="med" len="med"/>
          </a:ln>
          <a:effectLst/>
        </p:spPr>
        <p:txBody>
          <a:bodyPr/>
          <a:lstStyle/>
          <a:p>
            <a:endParaRPr lang="bg-BG"/>
          </a:p>
        </p:txBody>
      </p:sp>
      <p:pic>
        <p:nvPicPr>
          <p:cNvPr id="22" name="Picture 2" descr="gbif_05"/>
          <p:cNvPicPr>
            <a:picLocks noChangeAspect="1" noChangeArrowheads="1"/>
          </p:cNvPicPr>
          <p:nvPr/>
        </p:nvPicPr>
        <p:blipFill>
          <a:blip r:embed="rId6" cstate="print"/>
          <a:srcRect/>
          <a:stretch>
            <a:fillRect/>
          </a:stretch>
        </p:blipFill>
        <p:spPr bwMode="auto">
          <a:xfrm>
            <a:off x="0" y="1538514"/>
            <a:ext cx="2418783" cy="1465943"/>
          </a:xfrm>
          <a:prstGeom prst="rect">
            <a:avLst/>
          </a:prstGeom>
          <a:noFill/>
          <a:ln w="9525" algn="ctr">
            <a:solidFill>
              <a:schemeClr val="tx1"/>
            </a:solidFill>
            <a:miter lim="800000"/>
            <a:headEnd/>
            <a:tailEnd/>
          </a:ln>
        </p:spPr>
      </p:pic>
      <p:sp>
        <p:nvSpPr>
          <p:cNvPr id="24" name="Line 14"/>
          <p:cNvSpPr>
            <a:spLocks noChangeShapeType="1"/>
          </p:cNvSpPr>
          <p:nvPr/>
        </p:nvSpPr>
        <p:spPr bwMode="auto">
          <a:xfrm flipH="1" flipV="1">
            <a:off x="2569029" y="4020456"/>
            <a:ext cx="667660" cy="0"/>
          </a:xfrm>
          <a:prstGeom prst="line">
            <a:avLst/>
          </a:prstGeom>
          <a:noFill/>
          <a:ln w="76200">
            <a:solidFill>
              <a:schemeClr val="tx1"/>
            </a:solidFill>
            <a:round/>
            <a:headEnd/>
            <a:tailEnd type="triangle" w="med" len="med"/>
          </a:ln>
          <a:effectLst/>
        </p:spPr>
        <p:txBody>
          <a:bodyPr/>
          <a:lstStyle/>
          <a:p>
            <a:endParaRPr lang="bg-BG"/>
          </a:p>
        </p:txBody>
      </p:sp>
      <p:pic>
        <p:nvPicPr>
          <p:cNvPr id="25" name="Picture 2"/>
          <p:cNvPicPr>
            <a:picLocks noChangeAspect="1" noChangeArrowheads="1"/>
          </p:cNvPicPr>
          <p:nvPr/>
        </p:nvPicPr>
        <p:blipFill>
          <a:blip r:embed="rId7" cstate="print"/>
          <a:srcRect/>
          <a:stretch>
            <a:fillRect/>
          </a:stretch>
        </p:blipFill>
        <p:spPr bwMode="auto">
          <a:xfrm>
            <a:off x="920751" y="5872844"/>
            <a:ext cx="3549650" cy="685800"/>
          </a:xfrm>
          <a:prstGeom prst="rect">
            <a:avLst/>
          </a:prstGeom>
          <a:noFill/>
          <a:ln w="9525">
            <a:noFill/>
            <a:miter lim="800000"/>
            <a:headEnd/>
            <a:tailEnd/>
          </a:ln>
        </p:spPr>
      </p:pic>
      <p:pic>
        <p:nvPicPr>
          <p:cNvPr id="2" name="Picture 2"/>
          <p:cNvPicPr>
            <a:picLocks noChangeAspect="1" noChangeArrowheads="1"/>
          </p:cNvPicPr>
          <p:nvPr/>
        </p:nvPicPr>
        <p:blipFill>
          <a:blip r:embed="rId8" cstate="print"/>
          <a:srcRect/>
          <a:stretch>
            <a:fillRect/>
          </a:stretch>
        </p:blipFill>
        <p:spPr bwMode="auto">
          <a:xfrm>
            <a:off x="5207682" y="5800952"/>
            <a:ext cx="3442833" cy="771525"/>
          </a:xfrm>
          <a:prstGeom prst="rect">
            <a:avLst/>
          </a:prstGeom>
          <a:ln w="9525">
            <a:noFill/>
            <a:miter lim="800000"/>
            <a:headEnd/>
            <a:tailEnd/>
          </a:ln>
        </p:spPr>
      </p:pic>
      <p:sp>
        <p:nvSpPr>
          <p:cNvPr id="26" name="Line 14"/>
          <p:cNvSpPr>
            <a:spLocks noChangeShapeType="1"/>
          </p:cNvSpPr>
          <p:nvPr/>
        </p:nvSpPr>
        <p:spPr bwMode="auto">
          <a:xfrm flipH="1">
            <a:off x="2583541" y="5225143"/>
            <a:ext cx="1654629" cy="435428"/>
          </a:xfrm>
          <a:prstGeom prst="line">
            <a:avLst/>
          </a:prstGeom>
          <a:noFill/>
          <a:ln w="76200">
            <a:solidFill>
              <a:schemeClr val="tx1"/>
            </a:solidFill>
            <a:round/>
            <a:headEnd/>
            <a:tailEnd type="triangle" w="med" len="med"/>
          </a:ln>
          <a:effectLst/>
        </p:spPr>
        <p:txBody>
          <a:bodyPr/>
          <a:lstStyle/>
          <a:p>
            <a:endParaRPr lang="bg-BG"/>
          </a:p>
        </p:txBody>
      </p:sp>
      <p:sp>
        <p:nvSpPr>
          <p:cNvPr id="27" name="Line 14"/>
          <p:cNvSpPr>
            <a:spLocks noChangeShapeType="1"/>
          </p:cNvSpPr>
          <p:nvPr/>
        </p:nvSpPr>
        <p:spPr bwMode="auto">
          <a:xfrm>
            <a:off x="4905828" y="5225143"/>
            <a:ext cx="2002969" cy="435428"/>
          </a:xfrm>
          <a:prstGeom prst="line">
            <a:avLst/>
          </a:prstGeom>
          <a:noFill/>
          <a:ln w="76200">
            <a:solidFill>
              <a:schemeClr val="tx1"/>
            </a:solidFill>
            <a:round/>
            <a:headEnd/>
            <a:tailEnd type="triangle" w="med" len="med"/>
          </a:ln>
          <a:effectLst/>
        </p:spPr>
        <p:txBody>
          <a:bodyPr/>
          <a:lstStyle/>
          <a:p>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1"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23258"/>
            <a:ext cx="9195283" cy="48622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2676484"/>
            <a:ext cx="2888343" cy="4181516"/>
          </a:xfrm>
          <a:prstGeom prst="rect">
            <a:avLst/>
          </a:prstGeom>
          <a:noFill/>
          <a:ln w="9525">
            <a:solidFill>
              <a:schemeClr val="bg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924858" y="2678325"/>
            <a:ext cx="3374342" cy="4179675"/>
          </a:xfrm>
          <a:prstGeom prst="rect">
            <a:avLst/>
          </a:prstGeom>
          <a:noFill/>
          <a:ln w="9525">
            <a:solidFill>
              <a:schemeClr val="bg1"/>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792437" y="4887998"/>
            <a:ext cx="1419678" cy="1970002"/>
          </a:xfrm>
          <a:prstGeom prst="rect">
            <a:avLst/>
          </a:prstGeom>
          <a:noFill/>
          <a:ln w="9525">
            <a:solidFill>
              <a:schemeClr val="bg1"/>
            </a:solidFill>
            <a:miter lim="800000"/>
            <a:headEnd/>
            <a:tailEnd/>
          </a:ln>
        </p:spPr>
      </p:pic>
      <p:sp>
        <p:nvSpPr>
          <p:cNvPr id="16" name="Left Arrow 15"/>
          <p:cNvSpPr/>
          <p:nvPr/>
        </p:nvSpPr>
        <p:spPr>
          <a:xfrm>
            <a:off x="5148967" y="3027116"/>
            <a:ext cx="214314" cy="142876"/>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078" name="Picture 6"/>
          <p:cNvPicPr>
            <a:picLocks noChangeAspect="1" noChangeArrowheads="1"/>
          </p:cNvPicPr>
          <p:nvPr/>
        </p:nvPicPr>
        <p:blipFill>
          <a:blip r:embed="rId6" cstate="print"/>
          <a:srcRect/>
          <a:stretch>
            <a:fillRect/>
          </a:stretch>
        </p:blipFill>
        <p:spPr bwMode="auto">
          <a:xfrm>
            <a:off x="6331885" y="2706913"/>
            <a:ext cx="2812115" cy="4151087"/>
          </a:xfrm>
          <a:prstGeom prst="rect">
            <a:avLst/>
          </a:prstGeom>
          <a:noFill/>
          <a:ln w="9525">
            <a:solidFill>
              <a:schemeClr val="bg1"/>
            </a:solidFill>
            <a:miter lim="800000"/>
            <a:headEnd/>
            <a:tailEnd/>
          </a:ln>
        </p:spPr>
      </p:pic>
      <p:sp>
        <p:nvSpPr>
          <p:cNvPr id="19" name="Rectangle 18"/>
          <p:cNvSpPr/>
          <p:nvPr/>
        </p:nvSpPr>
        <p:spPr>
          <a:xfrm>
            <a:off x="0" y="0"/>
            <a:ext cx="9419771" cy="954107"/>
          </a:xfrm>
          <a:prstGeom prst="rect">
            <a:avLst/>
          </a:prstGeom>
        </p:spPr>
        <p:txBody>
          <a:bodyPr wrap="square">
            <a:spAutoFit/>
          </a:bodyPr>
          <a:lstStyle/>
          <a:p>
            <a:pPr algn="ctr"/>
            <a:r>
              <a:rPr lang="en-US" sz="2800" b="1" dirty="0" smtClean="0"/>
              <a:t>This is why we have more than one e-versions of the same paper</a:t>
            </a:r>
            <a:endParaRPr lang="bg-BG" sz="2800" b="1" dirty="0"/>
          </a:p>
        </p:txBody>
      </p:sp>
      <p:sp>
        <p:nvSpPr>
          <p:cNvPr id="11" name="Left Arrow 10"/>
          <p:cNvSpPr/>
          <p:nvPr/>
        </p:nvSpPr>
        <p:spPr>
          <a:xfrm>
            <a:off x="7609139" y="2279630"/>
            <a:ext cx="214314" cy="142876"/>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Grp="1" noRot="1" noChangeArrowheads="1"/>
          </p:cNvSpPr>
          <p:nvPr>
            <p:ph type="title" sz="quarter"/>
          </p:nvPr>
        </p:nvSpPr>
        <p:spPr>
          <a:xfrm>
            <a:off x="468313" y="0"/>
            <a:ext cx="8229600" cy="1143000"/>
          </a:xfrm>
        </p:spPr>
        <p:txBody>
          <a:bodyPr/>
          <a:lstStyle/>
          <a:p>
            <a:pPr eaLnBrk="1" hangingPunct="1">
              <a:defRPr/>
            </a:pPr>
            <a:r>
              <a:rPr lang="en-US" sz="3200" b="0" dirty="0" smtClean="0">
                <a:solidFill>
                  <a:schemeClr val="tx1"/>
                </a:solidFill>
              </a:rPr>
              <a:t>Species descriptions on Encyclopedia of Life (EOL)</a:t>
            </a:r>
            <a:endParaRPr lang="bg-BG" sz="3200" b="0" dirty="0" smtClean="0">
              <a:solidFill>
                <a:schemeClr val="tx1"/>
              </a:solidFill>
            </a:endParaRPr>
          </a:p>
        </p:txBody>
      </p:sp>
      <p:pic>
        <p:nvPicPr>
          <p:cNvPr id="41988" name="Picture 4" descr="XML"/>
          <p:cNvPicPr>
            <a:picLocks noGrp="1" noChangeAspect="1" noChangeArrowheads="1"/>
          </p:cNvPicPr>
          <p:nvPr>
            <p:ph sz="quarter" idx="1"/>
          </p:nvPr>
        </p:nvPicPr>
        <p:blipFill>
          <a:blip r:embed="rId2" cstate="print"/>
          <a:srcRect/>
          <a:stretch>
            <a:fillRect/>
          </a:stretch>
        </p:blipFill>
        <p:spPr>
          <a:xfrm>
            <a:off x="539750" y="4478338"/>
            <a:ext cx="5327650" cy="1497012"/>
          </a:xfrm>
        </p:spPr>
      </p:pic>
      <p:pic>
        <p:nvPicPr>
          <p:cNvPr id="42004" name="Picture 21" descr="EOL_Brochure 3.jpg"/>
          <p:cNvPicPr>
            <a:picLocks noGrp="1" noChangeAspect="1"/>
          </p:cNvPicPr>
          <p:nvPr>
            <p:ph sz="quarter" idx="3"/>
          </p:nvPr>
        </p:nvPicPr>
        <p:blipFill>
          <a:blip r:embed="rId3" cstate="print"/>
          <a:srcRect/>
          <a:stretch>
            <a:fillRect/>
          </a:stretch>
        </p:blipFill>
        <p:spPr>
          <a:xfrm>
            <a:off x="6659563" y="4460875"/>
            <a:ext cx="2160587" cy="1489075"/>
          </a:xfrm>
        </p:spPr>
      </p:pic>
      <p:sp>
        <p:nvSpPr>
          <p:cNvPr id="41995" name="Line 11"/>
          <p:cNvSpPr>
            <a:spLocks noChangeShapeType="1"/>
          </p:cNvSpPr>
          <p:nvPr/>
        </p:nvSpPr>
        <p:spPr bwMode="auto">
          <a:xfrm>
            <a:off x="2411413" y="3573463"/>
            <a:ext cx="0" cy="720725"/>
          </a:xfrm>
          <a:prstGeom prst="line">
            <a:avLst/>
          </a:prstGeom>
          <a:noFill/>
          <a:ln w="57150">
            <a:solidFill>
              <a:schemeClr val="tx1"/>
            </a:solidFill>
            <a:round/>
            <a:headEnd/>
            <a:tailEnd type="triangle" w="med" len="med"/>
          </a:ln>
        </p:spPr>
        <p:txBody>
          <a:bodyPr/>
          <a:lstStyle/>
          <a:p>
            <a:endParaRPr lang="bg-BG"/>
          </a:p>
        </p:txBody>
      </p:sp>
      <p:sp>
        <p:nvSpPr>
          <p:cNvPr id="42002" name="Rectangle 18"/>
          <p:cNvSpPr>
            <a:spLocks noChangeArrowheads="1"/>
          </p:cNvSpPr>
          <p:nvPr/>
        </p:nvSpPr>
        <p:spPr bwMode="auto">
          <a:xfrm>
            <a:off x="2627313" y="3573463"/>
            <a:ext cx="1233487" cy="581025"/>
          </a:xfrm>
          <a:prstGeom prst="rect">
            <a:avLst/>
          </a:prstGeom>
          <a:noFill/>
          <a:ln w="9525">
            <a:noFill/>
            <a:miter lim="800000"/>
            <a:headEnd/>
            <a:tailEnd/>
          </a:ln>
        </p:spPr>
        <p:txBody>
          <a:bodyPr anchor="ctr">
            <a:spAutoFit/>
          </a:bodyPr>
          <a:lstStyle/>
          <a:p>
            <a:r>
              <a:rPr lang="en-US" sz="1600" b="1"/>
              <a:t>XML </a:t>
            </a:r>
            <a:br>
              <a:rPr lang="en-US" sz="1600" b="1"/>
            </a:br>
            <a:r>
              <a:rPr lang="en-US" sz="1600" b="1"/>
              <a:t>MARK UP</a:t>
            </a:r>
          </a:p>
        </p:txBody>
      </p:sp>
      <p:sp>
        <p:nvSpPr>
          <p:cNvPr id="42003" name="Line 19"/>
          <p:cNvSpPr>
            <a:spLocks noChangeShapeType="1"/>
          </p:cNvSpPr>
          <p:nvPr/>
        </p:nvSpPr>
        <p:spPr bwMode="auto">
          <a:xfrm>
            <a:off x="6011863" y="5229225"/>
            <a:ext cx="576262" cy="0"/>
          </a:xfrm>
          <a:prstGeom prst="line">
            <a:avLst/>
          </a:prstGeom>
          <a:noFill/>
          <a:ln w="38100">
            <a:solidFill>
              <a:schemeClr val="tx1"/>
            </a:solidFill>
            <a:round/>
            <a:headEnd/>
            <a:tailEnd type="triangle" w="med" len="med"/>
          </a:ln>
        </p:spPr>
        <p:txBody>
          <a:bodyPr/>
          <a:lstStyle/>
          <a:p>
            <a:endParaRPr lang="bg-BG"/>
          </a:p>
        </p:txBody>
      </p:sp>
      <p:pic>
        <p:nvPicPr>
          <p:cNvPr id="42012" name="Picture 28" descr="Miller species-shrtened1"/>
          <p:cNvPicPr>
            <a:picLocks noGrp="1" noChangeAspect="1" noChangeArrowheads="1"/>
          </p:cNvPicPr>
          <p:nvPr>
            <p:ph sz="quarter" idx="4"/>
          </p:nvPr>
        </p:nvPicPr>
        <p:blipFill>
          <a:blip r:embed="rId4" cstate="print"/>
          <a:srcRect/>
          <a:stretch>
            <a:fillRect/>
          </a:stretch>
        </p:blipFill>
        <p:spPr>
          <a:xfrm>
            <a:off x="457200" y="1371600"/>
            <a:ext cx="8208963" cy="2105025"/>
          </a:xfrm>
        </p:spPr>
      </p:pic>
      <p:pic>
        <p:nvPicPr>
          <p:cNvPr id="55297" name="Picture 1"/>
          <p:cNvPicPr>
            <a:picLocks noChangeAspect="1" noChangeArrowheads="1"/>
          </p:cNvPicPr>
          <p:nvPr/>
        </p:nvPicPr>
        <p:blipFill>
          <a:blip r:embed="rId5" cstate="print"/>
          <a:srcRect/>
          <a:stretch>
            <a:fillRect/>
          </a:stretch>
        </p:blipFill>
        <p:spPr bwMode="auto">
          <a:xfrm>
            <a:off x="254000" y="930909"/>
            <a:ext cx="8534400" cy="576453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00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19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00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2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20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miller AppB"/>
          <p:cNvPicPr>
            <a:picLocks noChangeAspect="1" noChangeArrowheads="1"/>
          </p:cNvPicPr>
          <p:nvPr/>
        </p:nvPicPr>
        <p:blipFill>
          <a:blip r:embed="rId2" cstate="print"/>
          <a:srcRect/>
          <a:stretch>
            <a:fillRect/>
          </a:stretch>
        </p:blipFill>
        <p:spPr bwMode="auto">
          <a:xfrm>
            <a:off x="361950" y="1311275"/>
            <a:ext cx="8361363" cy="2071688"/>
          </a:xfrm>
          <a:prstGeom prst="rect">
            <a:avLst/>
          </a:prstGeom>
          <a:noFill/>
          <a:ln w="9525">
            <a:solidFill>
              <a:schemeClr val="bg2"/>
            </a:solidFill>
            <a:miter lim="800000"/>
            <a:headEnd/>
            <a:tailEnd/>
          </a:ln>
        </p:spPr>
      </p:pic>
      <p:pic>
        <p:nvPicPr>
          <p:cNvPr id="40990" name="Picture 2" descr="gbif_05"/>
          <p:cNvPicPr>
            <a:picLocks noGrp="1" noChangeAspect="1" noChangeArrowheads="1"/>
          </p:cNvPicPr>
          <p:nvPr>
            <p:ph sz="quarter" idx="3"/>
          </p:nvPr>
        </p:nvPicPr>
        <p:blipFill>
          <a:blip r:embed="rId3" cstate="print"/>
          <a:srcRect/>
          <a:stretch>
            <a:fillRect/>
          </a:stretch>
        </p:blipFill>
        <p:spPr>
          <a:xfrm>
            <a:off x="3635375" y="5300663"/>
            <a:ext cx="1584325" cy="1085850"/>
          </a:xfrm>
          <a:ln algn="ctr">
            <a:solidFill>
              <a:schemeClr val="tx1"/>
            </a:solidFill>
          </a:ln>
        </p:spPr>
      </p:pic>
      <p:sp>
        <p:nvSpPr>
          <p:cNvPr id="40973" name="Rectangle 13"/>
          <p:cNvSpPr>
            <a:spLocks noGrp="1" noRot="1" noChangeArrowheads="1"/>
          </p:cNvSpPr>
          <p:nvPr>
            <p:ph type="title" sz="quarter"/>
          </p:nvPr>
        </p:nvSpPr>
        <p:spPr>
          <a:xfrm>
            <a:off x="539750" y="0"/>
            <a:ext cx="8229600" cy="1143000"/>
          </a:xfrm>
        </p:spPr>
        <p:txBody>
          <a:bodyPr/>
          <a:lstStyle/>
          <a:p>
            <a:pPr eaLnBrk="1" hangingPunct="1">
              <a:defRPr/>
            </a:pPr>
            <a:r>
              <a:rPr lang="en-US" sz="4000" b="0" dirty="0" smtClean="0">
                <a:solidFill>
                  <a:schemeClr val="tx1"/>
                </a:solidFill>
              </a:rPr>
              <a:t>The occurrence dataset in GBIF</a:t>
            </a:r>
            <a:endParaRPr lang="bg-BG" sz="4000" b="0" dirty="0" smtClean="0">
              <a:solidFill>
                <a:schemeClr val="tx1"/>
              </a:solidFill>
            </a:endParaRPr>
          </a:p>
        </p:txBody>
      </p:sp>
      <p:pic>
        <p:nvPicPr>
          <p:cNvPr id="40964" name="Picture 4" descr="Untitled-1"/>
          <p:cNvPicPr>
            <a:picLocks noGrp="1" noChangeAspect="1" noChangeArrowheads="1"/>
          </p:cNvPicPr>
          <p:nvPr>
            <p:ph sz="quarter" idx="1"/>
          </p:nvPr>
        </p:nvPicPr>
        <p:blipFill>
          <a:blip r:embed="rId4" cstate="print"/>
          <a:srcRect/>
          <a:stretch>
            <a:fillRect/>
          </a:stretch>
        </p:blipFill>
        <p:spPr>
          <a:xfrm>
            <a:off x="323850" y="1268413"/>
            <a:ext cx="8424863" cy="3186112"/>
          </a:xfrm>
        </p:spPr>
      </p:pic>
      <p:sp>
        <p:nvSpPr>
          <p:cNvPr id="40988" name="Line 28"/>
          <p:cNvSpPr>
            <a:spLocks noChangeShapeType="1"/>
          </p:cNvSpPr>
          <p:nvPr/>
        </p:nvSpPr>
        <p:spPr bwMode="auto">
          <a:xfrm>
            <a:off x="4427538" y="4508500"/>
            <a:ext cx="0" cy="720725"/>
          </a:xfrm>
          <a:prstGeom prst="line">
            <a:avLst/>
          </a:prstGeom>
          <a:noFill/>
          <a:ln w="57150">
            <a:solidFill>
              <a:schemeClr val="tx1"/>
            </a:solidFill>
            <a:round/>
            <a:headEnd/>
            <a:tailEnd type="triangle" w="med" len="med"/>
          </a:ln>
        </p:spPr>
        <p:txBody>
          <a:bodyPr/>
          <a:lstStyle/>
          <a:p>
            <a:endParaRPr lang="bg-BG"/>
          </a:p>
        </p:txBody>
      </p:sp>
      <p:sp>
        <p:nvSpPr>
          <p:cNvPr id="40989" name="Rectangle 29"/>
          <p:cNvSpPr>
            <a:spLocks noChangeArrowheads="1"/>
          </p:cNvSpPr>
          <p:nvPr/>
        </p:nvSpPr>
        <p:spPr bwMode="auto">
          <a:xfrm>
            <a:off x="4572000" y="4724400"/>
            <a:ext cx="582613" cy="336550"/>
          </a:xfrm>
          <a:prstGeom prst="rect">
            <a:avLst/>
          </a:prstGeom>
          <a:noFill/>
          <a:ln w="9525">
            <a:noFill/>
            <a:miter lim="800000"/>
            <a:headEnd/>
            <a:tailEnd/>
          </a:ln>
        </p:spPr>
        <p:txBody>
          <a:bodyPr wrap="none" anchor="ctr">
            <a:spAutoFit/>
          </a:bodyPr>
          <a:lstStyle/>
          <a:p>
            <a:r>
              <a:rPr lang="en-US" sz="1600" b="1"/>
              <a:t>IPT</a:t>
            </a:r>
          </a:p>
        </p:txBody>
      </p:sp>
      <p:pic>
        <p:nvPicPr>
          <p:cNvPr id="9227" name="Picture 11" descr="GBIF2"/>
          <p:cNvPicPr>
            <a:picLocks noChangeAspect="1" noChangeArrowheads="1"/>
          </p:cNvPicPr>
          <p:nvPr/>
        </p:nvPicPr>
        <p:blipFill>
          <a:blip r:embed="rId5" cstate="print"/>
          <a:srcRect/>
          <a:stretch>
            <a:fillRect/>
          </a:stretch>
        </p:blipFill>
        <p:spPr bwMode="auto">
          <a:xfrm>
            <a:off x="285433" y="1241425"/>
            <a:ext cx="8447087" cy="56165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animBg="1"/>
      <p:bldP spid="409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print"/>
          <a:srcRect/>
          <a:stretch>
            <a:fillRect/>
          </a:stretch>
        </p:blipFill>
        <p:spPr bwMode="auto">
          <a:xfrm>
            <a:off x="706438" y="1384300"/>
            <a:ext cx="7366000" cy="5243513"/>
          </a:xfrm>
          <a:prstGeom prst="rect">
            <a:avLst/>
          </a:prstGeom>
          <a:noFill/>
          <a:ln w="9525">
            <a:noFill/>
            <a:miter lim="800000"/>
            <a:headEnd/>
            <a:tailEnd/>
          </a:ln>
        </p:spPr>
      </p:pic>
      <p:sp>
        <p:nvSpPr>
          <p:cNvPr id="46083" name="Rectangle 2"/>
          <p:cNvSpPr>
            <a:spLocks noGrp="1" noChangeArrowheads="1"/>
          </p:cNvSpPr>
          <p:nvPr>
            <p:ph type="ctrTitle"/>
          </p:nvPr>
        </p:nvSpPr>
        <p:spPr>
          <a:xfrm>
            <a:off x="339725" y="0"/>
            <a:ext cx="8804275" cy="1031875"/>
          </a:xfrm>
        </p:spPr>
        <p:txBody>
          <a:bodyPr/>
          <a:lstStyle/>
          <a:p>
            <a:pPr>
              <a:defRPr/>
            </a:pPr>
            <a:r>
              <a:rPr lang="en-US" sz="3600" b="0" dirty="0" smtClean="0">
                <a:solidFill>
                  <a:schemeClr val="tx1"/>
                </a:solidFill>
              </a:rPr>
              <a:t>Simultaneous journal-Wiki publication</a:t>
            </a:r>
          </a:p>
        </p:txBody>
      </p:sp>
      <p:pic>
        <p:nvPicPr>
          <p:cNvPr id="12296" name="Picture 8"/>
          <p:cNvPicPr>
            <a:picLocks noChangeAspect="1" noChangeArrowheads="1"/>
          </p:cNvPicPr>
          <p:nvPr/>
        </p:nvPicPr>
        <p:blipFill>
          <a:blip r:embed="rId4" cstate="print"/>
          <a:srcRect/>
          <a:stretch>
            <a:fillRect/>
          </a:stretch>
        </p:blipFill>
        <p:spPr bwMode="auto">
          <a:xfrm>
            <a:off x="725488" y="1314450"/>
            <a:ext cx="7485062" cy="5307013"/>
          </a:xfrm>
          <a:prstGeom prst="rect">
            <a:avLst/>
          </a:prstGeom>
          <a:noFill/>
          <a:ln w="9525">
            <a:noFill/>
            <a:miter lim="800000"/>
            <a:headEnd/>
            <a:tailEnd/>
          </a:ln>
        </p:spPr>
      </p:pic>
      <p:cxnSp>
        <p:nvCxnSpPr>
          <p:cNvPr id="10" name="Straight Arrow Connector 9"/>
          <p:cNvCxnSpPr>
            <a:cxnSpLocks noChangeShapeType="1"/>
          </p:cNvCxnSpPr>
          <p:nvPr/>
        </p:nvCxnSpPr>
        <p:spPr bwMode="auto">
          <a:xfrm rot="10800000">
            <a:off x="4778375" y="3225800"/>
            <a:ext cx="487363" cy="295275"/>
          </a:xfrm>
          <a:prstGeom prst="straightConnector1">
            <a:avLst/>
          </a:prstGeom>
          <a:noFill/>
          <a:ln w="34925" algn="ctr">
            <a:solidFill>
              <a:srgbClr val="FF0000"/>
            </a:solidFill>
            <a:round/>
            <a:headEnd/>
            <a:tailEnd type="arrow" w="med" len="med"/>
          </a:ln>
        </p:spPr>
      </p:cxnSp>
      <p:pic>
        <p:nvPicPr>
          <p:cNvPr id="12298" name="Picture 10"/>
          <p:cNvPicPr>
            <a:picLocks noChangeAspect="1" noChangeArrowheads="1"/>
          </p:cNvPicPr>
          <p:nvPr/>
        </p:nvPicPr>
        <p:blipFill>
          <a:blip r:embed="rId5" cstate="print"/>
          <a:srcRect/>
          <a:stretch>
            <a:fillRect/>
          </a:stretch>
        </p:blipFill>
        <p:spPr bwMode="auto">
          <a:xfrm>
            <a:off x="0" y="1092200"/>
            <a:ext cx="9144000" cy="5538788"/>
          </a:xfrm>
          <a:prstGeom prst="rect">
            <a:avLst/>
          </a:prstGeom>
          <a:noFill/>
          <a:ln w="9525">
            <a:noFill/>
            <a:miter lim="800000"/>
            <a:headEnd/>
            <a:tailEnd/>
          </a:ln>
        </p:spPr>
      </p:pic>
      <p:pic>
        <p:nvPicPr>
          <p:cNvPr id="12299" name="Picture 11"/>
          <p:cNvPicPr>
            <a:picLocks noChangeAspect="1" noChangeArrowheads="1"/>
          </p:cNvPicPr>
          <p:nvPr/>
        </p:nvPicPr>
        <p:blipFill>
          <a:blip r:embed="rId6" cstate="print"/>
          <a:srcRect/>
          <a:stretch>
            <a:fillRect/>
          </a:stretch>
        </p:blipFill>
        <p:spPr bwMode="auto">
          <a:xfrm>
            <a:off x="0" y="1098550"/>
            <a:ext cx="9144000" cy="56054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51547" y="0"/>
            <a:ext cx="5921909" cy="6858000"/>
          </a:xfrm>
          <a:prstGeom prst="rect">
            <a:avLst/>
          </a:prstGeom>
          <a:noFill/>
          <a:ln w="9525">
            <a:noFill/>
            <a:miter lim="800000"/>
            <a:headEnd/>
            <a:tailEnd/>
          </a:ln>
        </p:spPr>
      </p:pic>
      <p:sp>
        <p:nvSpPr>
          <p:cNvPr id="3" name="Left Arrow 2"/>
          <p:cNvSpPr/>
          <p:nvPr/>
        </p:nvSpPr>
        <p:spPr>
          <a:xfrm>
            <a:off x="2757108" y="6626658"/>
            <a:ext cx="286632" cy="231342"/>
          </a:xfrm>
          <a:prstGeom prst="leftArrow">
            <a:avLst/>
          </a:prstGeom>
          <a:solidFill>
            <a:srgbClr val="C00000"/>
          </a:solidFill>
          <a:ln w="12700" cap="sq">
            <a:solidFill>
              <a:schemeClr val="bg2">
                <a:lumMod val="90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62962" tIns="31481" rIns="62962" bIns="31481"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500" b="0" i="0" u="none" strike="noStrike" cap="none" normalizeH="0" baseline="0" smtClean="0">
            <a:ln>
              <a:noFill/>
            </a:ln>
            <a:solidFill>
              <a:schemeClr val="tx1"/>
            </a:solidFill>
            <a:effectLst/>
            <a:latin typeface="Verdana" pitchFamily="34" charset="0"/>
            <a:cs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19529</TotalTime>
  <Words>1000</Words>
  <Application>Microsoft Office PowerPoint</Application>
  <PresentationFormat>On-screen Show (4:3)</PresentationFormat>
  <Paragraphs>189</Paragraphs>
  <Slides>35</Slides>
  <Notes>8</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Stream</vt:lpstr>
      <vt:lpstr>Open access journals Pensoft Journal System  PJS 2.0   </vt:lpstr>
      <vt:lpstr>Slide 2</vt:lpstr>
      <vt:lpstr>The PDF and the XML (eXtensible Markup Language)</vt:lpstr>
      <vt:lpstr>Slide 4</vt:lpstr>
      <vt:lpstr>Slide 5</vt:lpstr>
      <vt:lpstr>Species descriptions on Encyclopedia of Life (EOL)</vt:lpstr>
      <vt:lpstr>The occurrence dataset in GBIF</vt:lpstr>
      <vt:lpstr>Simultaneous journal-Wiki publication</vt:lpstr>
      <vt:lpstr>Slide 9</vt:lpstr>
      <vt:lpstr>Slide 10</vt:lpstr>
      <vt:lpstr>Slide 11</vt:lpstr>
      <vt:lpstr>What is that?</vt:lpstr>
      <vt:lpstr>Slide 13</vt:lpstr>
      <vt:lpstr>Reviewers types  in pjs 2.0</vt:lpstr>
      <vt:lpstr>Nominated reviewers</vt:lpstr>
      <vt:lpstr>Panel reviewers</vt:lpstr>
      <vt:lpstr>Review processes in PJS 2.0</vt:lpstr>
      <vt:lpstr>Review processes in PJS 2.0</vt:lpstr>
      <vt:lpstr>Review processes in PJS 2.0</vt:lpstr>
      <vt:lpstr>Review processes in PJS 2.0</vt:lpstr>
      <vt:lpstr>Feedback       </vt:lpstr>
      <vt:lpstr>Slide 22</vt:lpstr>
      <vt:lpstr>What formats does PJS 2.0 use?</vt:lpstr>
      <vt:lpstr>Just to make this very clear</vt:lpstr>
      <vt:lpstr>Benefits for authors</vt:lpstr>
      <vt:lpstr>Benefits for reviewers</vt:lpstr>
      <vt:lpstr>Benefits for journals</vt:lpstr>
      <vt:lpstr>Document flow</vt:lpstr>
      <vt:lpstr>Slide 29</vt:lpstr>
      <vt:lpstr>And…</vt:lpstr>
      <vt:lpstr>Slide 31</vt:lpstr>
      <vt:lpstr>Thank you for your attention,   and welcome to  </vt:lpstr>
      <vt:lpstr>Key features</vt:lpstr>
      <vt:lpstr>Workflow </vt:lpstr>
      <vt:lpstr>Automated submission</vt:lpstr>
    </vt:vector>
  </TitlesOfParts>
  <Company>Pensoft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Lyubomir Penev</dc:creator>
  <cp:lastModifiedBy>Pavel</cp:lastModifiedBy>
  <cp:revision>686</cp:revision>
  <dcterms:created xsi:type="dcterms:W3CDTF">2009-05-17T12:46:22Z</dcterms:created>
  <dcterms:modified xsi:type="dcterms:W3CDTF">2013-11-25T15:24:54Z</dcterms:modified>
</cp:coreProperties>
</file>